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Oswald"/>
      <p:regular r:id="rId51"/>
      <p:bold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swald-regular.fntdata"/><Relationship Id="rId50" Type="http://schemas.openxmlformats.org/officeDocument/2006/relationships/slide" Target="slides/slide46.xml"/><Relationship Id="rId53" Type="http://schemas.openxmlformats.org/officeDocument/2006/relationships/font" Target="fonts/OpenSans-regular.fntdata"/><Relationship Id="rId52" Type="http://schemas.openxmlformats.org/officeDocument/2006/relationships/font" Target="fonts/Oswald-bold.fntdata"/><Relationship Id="rId11" Type="http://schemas.openxmlformats.org/officeDocument/2006/relationships/slide" Target="slides/slide7.xml"/><Relationship Id="rId55" Type="http://schemas.openxmlformats.org/officeDocument/2006/relationships/font" Target="fonts/OpenSans-italic.fntdata"/><Relationship Id="rId10" Type="http://schemas.openxmlformats.org/officeDocument/2006/relationships/slide" Target="slides/slide6.xml"/><Relationship Id="rId54"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mpiricalzeal.com/2012/06/05/the-crayola-fication-of-the-world-how-we-gave-colors-names-and-it-messed-with-our-brains-part-i/"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Most companies have an official set of Pantone colors for their brand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 name="Shape 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 name="Shape 35"/>
        <p:cNvGrpSpPr/>
        <p:nvPr/>
      </p:nvGrpSpPr>
      <p:grpSpPr>
        <a:xfrm>
          <a:off x="0" y="0"/>
          <a:ext cx="0" cy="0"/>
          <a:chOff x="0" y="0"/>
          <a:chExt cx="0" cy="0"/>
        </a:xfrm>
      </p:grpSpPr>
      <p:sp>
        <p:nvSpPr>
          <p:cNvPr id="36" name="Shape 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 name="Shape 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sz="1200" u="sng">
                <a:solidFill>
                  <a:schemeClr val="hlink"/>
                </a:solidFill>
                <a:hlinkClick r:id="rId2"/>
              </a:rPr>
              <a:t>http://www.empiricalzeal.com/2012/06/05/the-crayola-fication-of-the-world-how-we-gave-colors-names-and-it-messed-with-our-brains-part-i/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7" name="Shape 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A June 1918 article from the trade publication </a:t>
            </a:r>
            <a:r>
              <a:rPr i="1" lang="en" sz="1200">
                <a:solidFill>
                  <a:srgbClr val="333333"/>
                </a:solidFill>
                <a:highlight>
                  <a:srgbClr val="FFFFFF"/>
                </a:highlight>
                <a:latin typeface="Open Sans"/>
                <a:ea typeface="Open Sans"/>
                <a:cs typeface="Open Sans"/>
                <a:sym typeface="Open Sans"/>
              </a:rPr>
              <a:t>Earnshaw's Infants' Department</a:t>
            </a:r>
            <a:r>
              <a:rPr lang="en" sz="1200">
                <a:solidFill>
                  <a:srgbClr val="333333"/>
                </a:solidFill>
                <a:highlight>
                  <a:srgbClr val="FFFFFF"/>
                </a:highlight>
                <a:latin typeface="Open Sans"/>
                <a:ea typeface="Open Sans"/>
                <a:cs typeface="Open Sans"/>
                <a:sym typeface="Open Sans"/>
              </a:rPr>
              <a:t> said, “The generally accepted rule is pink for the boys, and blue for the girls. The reason is that pink, being a more decided and stronger color, is more suitable for the boy, while blue, which is more delicate and dainty, is prettier for the girl.” Other sources said blue was flattering for blonds, pink for brunettes; or blue was for blue-eyed babies, pink for brown-eyed babies, according to Paoletti.</a:t>
            </a:r>
          </a:p>
          <a:p>
            <a:pPr lvl="0" rtl="0">
              <a:lnSpc>
                <a:spcPct val="115000"/>
              </a:lnSpc>
              <a:spcBef>
                <a:spcPts val="0"/>
              </a:spcBef>
              <a:buClr>
                <a:schemeClr val="dk1"/>
              </a:buClr>
              <a:buSzPct val="91666"/>
              <a:buFont typeface="Arial"/>
              <a:buNone/>
            </a:pPr>
            <a:r>
              <a:t/>
            </a:r>
            <a:endParaRPr sz="1200">
              <a:solidFill>
                <a:srgbClr val="333333"/>
              </a:solidFill>
              <a:highlight>
                <a:srgbClr val="FFFFFF"/>
              </a:highlight>
              <a:latin typeface="Open Sans"/>
              <a:ea typeface="Open Sans"/>
              <a:cs typeface="Open Sans"/>
              <a:sym typeface="Open Sans"/>
            </a:endParaRPr>
          </a:p>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1940s - it had switched and after WW2, baby boomers were raised to dress like “mom” or “dad”.</a:t>
            </a:r>
          </a:p>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1970s - nurture over nature</a:t>
            </a:r>
          </a:p>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1985 - prenatal testing more prevalent, marketing picks up on this.</a:t>
            </a:r>
          </a:p>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1963 - precise mixing to get exact colors</a:t>
            </a:r>
          </a:p>
          <a:p>
            <a:pPr lvl="0" rtl="0">
              <a:lnSpc>
                <a:spcPct val="115000"/>
              </a:lnSpc>
              <a:spcBef>
                <a:spcPts val="0"/>
              </a:spcBef>
              <a:buClr>
                <a:schemeClr val="dk1"/>
              </a:buClr>
              <a:buSzPct val="91666"/>
              <a:buFont typeface="Arial"/>
              <a:buNone/>
            </a:pPr>
            <a:r>
              <a:rPr lang="en" sz="1200">
                <a:solidFill>
                  <a:srgbClr val="333333"/>
                </a:solidFill>
                <a:highlight>
                  <a:srgbClr val="FFFFFF"/>
                </a:highlight>
                <a:latin typeface="Open Sans"/>
                <a:ea typeface="Open Sans"/>
                <a:cs typeface="Open Sans"/>
                <a:sym typeface="Open Sans"/>
              </a:rPr>
              <a:t>2000s - global / marketing</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333333"/>
                </a:solidFill>
                <a:highlight>
                  <a:srgbClr val="FFFFFF"/>
                </a:highlight>
              </a:rPr>
              <a:t>The first color wheel has been attributed to Sir Isaac Newton, who in 1706 arranged red, orange, yellow, green, blue, indigo, and violet into a natural progression on a rotating disk. As the disk spins, the colors blur together so rapidly that the human eye sees white. From there the organization of color has taken many forms, from tables and charts, to triangles and and wheels the history.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Names that relate the color to our senses. The names relate to something in the real world that we can see / taste / smell.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Pantone - a key for how to mix colors precisely - used widely in print and design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00"/>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2840053"/>
            <a:ext cx="7772400" cy="784800"/>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200150"/>
            <a:ext cx="39945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3" y="1200150"/>
            <a:ext cx="39945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600"/>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hyperlink" Target="http://www.fastcompany.com/3009317/why-is-facebook-blue-the-science-behind-colors-in-market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youtube.com/watch?v=B1BdQcJ2ZY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3.jpg"/><Relationship Id="rId4" Type="http://schemas.openxmlformats.org/officeDocument/2006/relationships/hyperlink" Target="http://www.empiricalzeal.com/2012/06/05/the-crayola-fication-of-the-world-how-we-gave-colors-names-and-it-messed-with-our-brains-part-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hyperlink" Target="http://www.janelockhart.com/portfolio/makeovers.ph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tallys.github.io/color-theor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color.adob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www.colorzilla.com/" TargetMode="External"/><Relationship Id="rId4" Type="http://schemas.openxmlformats.org/officeDocument/2006/relationships/hyperlink" Target="http://www.colorhexa.com/" TargetMode="External"/><Relationship Id="rId5" Type="http://schemas.openxmlformats.org/officeDocument/2006/relationships/hyperlink" Target="https://coolors.co/" TargetMode="External"/><Relationship Id="rId6" Type="http://schemas.openxmlformats.org/officeDocument/2006/relationships/hyperlink" Target="https://color.adobe.com/create/color-whee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labs.tineye.com/multicolr/" TargetMode="External"/><Relationship Id="rId4" Type="http://schemas.openxmlformats.org/officeDocument/2006/relationships/hyperlink" Target="http://designspiration.net/" TargetMode="External"/><Relationship Id="rId5" Type="http://schemas.openxmlformats.org/officeDocument/2006/relationships/hyperlink" Target="https://color.hailpixel.com/" TargetMode="External"/><Relationship Id="rId6" Type="http://schemas.openxmlformats.org/officeDocument/2006/relationships/hyperlink" Target="http://hex.colorrrs.com/" TargetMode="External"/><Relationship Id="rId7"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hyperlink" Target="http://www.smithsonianmag.com/arts-culture/when-did-girls-start-wearing-pink-1370097/?all&amp;no-i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hyperlink" Target="https://www.fastcodesign.com/3050240/how-pantone-became-the-definitive-language-of-colo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6" name="Shape 26"/>
        <p:cNvGrpSpPr/>
        <p:nvPr/>
      </p:nvGrpSpPr>
      <p:grpSpPr>
        <a:xfrm>
          <a:off x="0" y="0"/>
          <a:ext cx="0" cy="0"/>
          <a:chOff x="0" y="0"/>
          <a:chExt cx="0" cy="0"/>
        </a:xfrm>
      </p:grpSpPr>
      <p:sp>
        <p:nvSpPr>
          <p:cNvPr id="27" name="Shape 27"/>
          <p:cNvSpPr txBox="1"/>
          <p:nvPr/>
        </p:nvSpPr>
        <p:spPr>
          <a:xfrm>
            <a:off x="533400" y="120187"/>
            <a:ext cx="6918000" cy="4332900"/>
          </a:xfrm>
          <a:prstGeom prst="rect">
            <a:avLst/>
          </a:prstGeom>
          <a:noFill/>
          <a:ln>
            <a:noFill/>
          </a:ln>
        </p:spPr>
        <p:txBody>
          <a:bodyPr anchorCtr="0" anchor="t" bIns="91425" lIns="91425" rIns="91425" tIns="91425">
            <a:noAutofit/>
          </a:bodyPr>
          <a:lstStyle/>
          <a:p>
            <a:pPr lvl="0" rtl="0">
              <a:spcBef>
                <a:spcPts val="0"/>
              </a:spcBef>
              <a:buNone/>
            </a:pPr>
            <a:r>
              <a:rPr b="1" lang="en" sz="40000">
                <a:solidFill>
                  <a:srgbClr val="434343"/>
                </a:solidFill>
              </a:rPr>
              <a:t>06</a:t>
            </a:r>
          </a:p>
        </p:txBody>
      </p:sp>
      <p:sp>
        <p:nvSpPr>
          <p:cNvPr id="28" name="Shape 28"/>
          <p:cNvSpPr txBox="1"/>
          <p:nvPr>
            <p:ph type="ctrTitle"/>
          </p:nvPr>
        </p:nvSpPr>
        <p:spPr>
          <a:xfrm>
            <a:off x="685800" y="1583342"/>
            <a:ext cx="7772400" cy="1159800"/>
          </a:xfrm>
          <a:prstGeom prst="rect">
            <a:avLst/>
          </a:prstGeom>
        </p:spPr>
        <p:txBody>
          <a:bodyPr anchorCtr="0" anchor="b" bIns="91425" lIns="91425" rIns="91425" tIns="91425">
            <a:noAutofit/>
          </a:bodyPr>
          <a:lstStyle/>
          <a:p>
            <a:pPr lvl="0">
              <a:spcBef>
                <a:spcPts val="0"/>
              </a:spcBef>
              <a:buNone/>
            </a:pPr>
            <a:r>
              <a:rPr lang="en">
                <a:solidFill>
                  <a:srgbClr val="FFFFFF"/>
                </a:solidFill>
              </a:rPr>
              <a:t>Color</a:t>
            </a:r>
          </a:p>
        </p:txBody>
      </p:sp>
      <p:sp>
        <p:nvSpPr>
          <p:cNvPr id="29" name="Shape 29"/>
          <p:cNvSpPr txBox="1"/>
          <p:nvPr>
            <p:ph idx="1" type="subTitle"/>
          </p:nvPr>
        </p:nvSpPr>
        <p:spPr>
          <a:xfrm>
            <a:off x="685800" y="2840053"/>
            <a:ext cx="7772400" cy="784800"/>
          </a:xfrm>
          <a:prstGeom prst="rect">
            <a:avLst/>
          </a:prstGeom>
        </p:spPr>
        <p:txBody>
          <a:bodyPr anchorCtr="0" anchor="t" bIns="91425" lIns="91425" rIns="91425" tIns="91425">
            <a:noAutofit/>
          </a:bodyPr>
          <a:lstStyle/>
          <a:p>
            <a:pPr lvl="0">
              <a:spcBef>
                <a:spcPts val="0"/>
              </a:spcBef>
              <a:buNone/>
            </a:pPr>
            <a:r>
              <a:rPr lang="en">
                <a:solidFill>
                  <a:srgbClr val="999999"/>
                </a:solidFill>
              </a:rPr>
              <a:t>I399 Web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81000" y="0"/>
            <a:ext cx="8229600" cy="5143500"/>
          </a:xfrm>
          <a:prstGeom prst="rect">
            <a:avLst/>
          </a:prstGeom>
          <a:noFill/>
          <a:ln>
            <a:noFill/>
          </a:ln>
        </p:spPr>
      </p:pic>
      <p:sp>
        <p:nvSpPr>
          <p:cNvPr id="88" name="Shape 88"/>
          <p:cNvSpPr txBox="1"/>
          <p:nvPr>
            <p:ph type="title"/>
          </p:nvPr>
        </p:nvSpPr>
        <p:spPr>
          <a:xfrm>
            <a:off x="457200" y="434578"/>
            <a:ext cx="8229600" cy="857400"/>
          </a:xfrm>
          <a:prstGeom prst="rect">
            <a:avLst/>
          </a:prstGeom>
        </p:spPr>
        <p:txBody>
          <a:bodyPr anchorCtr="0" anchor="b" bIns="91425" lIns="91425" rIns="91425" tIns="91425">
            <a:noAutofit/>
          </a:bodyPr>
          <a:lstStyle/>
          <a:p>
            <a:pPr lvl="0" rtl="0">
              <a:spcBef>
                <a:spcPts val="0"/>
              </a:spcBef>
              <a:buNone/>
            </a:pPr>
            <a:r>
              <a:rPr lang="en">
                <a:solidFill>
                  <a:srgbClr val="FFFFFF"/>
                </a:solidFill>
              </a:rPr>
              <a:t>Did you know there is a </a:t>
            </a:r>
            <a:br>
              <a:rPr lang="en">
                <a:solidFill>
                  <a:srgbClr val="FFFFFF"/>
                </a:solidFill>
              </a:rPr>
            </a:br>
            <a:r>
              <a:rPr lang="en">
                <a:solidFill>
                  <a:srgbClr val="FFFFFF"/>
                </a:solidFill>
              </a:rPr>
              <a:t>Facebook blue?</a:t>
            </a:r>
          </a:p>
        </p:txBody>
      </p:sp>
      <p:sp>
        <p:nvSpPr>
          <p:cNvPr id="89" name="Shape 89"/>
          <p:cNvSpPr txBox="1"/>
          <p:nvPr>
            <p:ph idx="1" type="body"/>
          </p:nvPr>
        </p:nvSpPr>
        <p:spPr>
          <a:xfrm>
            <a:off x="457200" y="1200150"/>
            <a:ext cx="8229600" cy="3725700"/>
          </a:xfrm>
          <a:prstGeom prst="rect">
            <a:avLst/>
          </a:prstGeom>
        </p:spPr>
        <p:txBody>
          <a:bodyPr anchorCtr="0" anchor="t" bIns="91425" lIns="91425" rIns="91425" tIns="91425">
            <a:noAutofit/>
          </a:bodyPr>
          <a:lstStyle/>
          <a:p>
            <a:pPr lvl="0" rtl="0">
              <a:spcBef>
                <a:spcPts val="0"/>
              </a:spcBef>
              <a:buNone/>
            </a:pPr>
            <a:r>
              <a:rPr lang="en" sz="1800" u="sng">
                <a:solidFill>
                  <a:srgbClr val="FFFF00"/>
                </a:solidFill>
                <a:hlinkClick r:id="rId4"/>
              </a:rPr>
              <a:t>http://www.fastcompany.com/3009317/why-is-facebook-blue-the-science-behind-colors-in-marketing</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0" y="2"/>
            <a:ext cx="6857999" cy="3855356"/>
          </a:xfrm>
          <a:prstGeom prst="rect">
            <a:avLst/>
          </a:prstGeom>
          <a:noFill/>
          <a:ln>
            <a:noFill/>
          </a:ln>
        </p:spPr>
      </p:pic>
      <p:pic>
        <p:nvPicPr>
          <p:cNvPr id="95" name="Shape 95"/>
          <p:cNvPicPr preferRelativeResize="0"/>
          <p:nvPr/>
        </p:nvPicPr>
        <p:blipFill>
          <a:blip r:embed="rId4">
            <a:alphaModFix/>
          </a:blip>
          <a:stretch>
            <a:fillRect/>
          </a:stretch>
        </p:blipFill>
        <p:spPr>
          <a:xfrm>
            <a:off x="684500" y="3378773"/>
            <a:ext cx="3967238" cy="1680776"/>
          </a:xfrm>
          <a:prstGeom prst="rect">
            <a:avLst/>
          </a:prstGeom>
          <a:noFill/>
          <a:ln>
            <a:noFill/>
          </a:ln>
        </p:spPr>
      </p:pic>
      <p:pic>
        <p:nvPicPr>
          <p:cNvPr id="96" name="Shape 96"/>
          <p:cNvPicPr preferRelativeResize="0"/>
          <p:nvPr/>
        </p:nvPicPr>
        <p:blipFill>
          <a:blip r:embed="rId5">
            <a:alphaModFix/>
          </a:blip>
          <a:stretch>
            <a:fillRect/>
          </a:stretch>
        </p:blipFill>
        <p:spPr>
          <a:xfrm>
            <a:off x="6264510" y="0"/>
            <a:ext cx="287949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0" name="Shape 100"/>
        <p:cNvGrpSpPr/>
        <p:nvPr/>
      </p:nvGrpSpPr>
      <p:grpSpPr>
        <a:xfrm>
          <a:off x="0" y="0"/>
          <a:ext cx="0" cy="0"/>
          <a:chOff x="0" y="0"/>
          <a:chExt cx="0" cy="0"/>
        </a:xfrm>
      </p:grpSpPr>
      <p:sp>
        <p:nvSpPr>
          <p:cNvPr id="101" name="Shape 101"/>
          <p:cNvSpPr txBox="1"/>
          <p:nvPr>
            <p:ph type="title"/>
          </p:nvPr>
        </p:nvSpPr>
        <p:spPr>
          <a:xfrm>
            <a:off x="436675" y="2028815"/>
            <a:ext cx="8229600" cy="857400"/>
          </a:xfrm>
          <a:prstGeom prst="rect">
            <a:avLst/>
          </a:prstGeom>
        </p:spPr>
        <p:txBody>
          <a:bodyPr anchorCtr="0" anchor="b" bIns="91425" lIns="91425" rIns="91425" tIns="91425">
            <a:noAutofit/>
          </a:bodyPr>
          <a:lstStyle/>
          <a:p>
            <a:pPr lvl="0" rtl="0" algn="ctr">
              <a:spcBef>
                <a:spcPts val="0"/>
              </a:spcBef>
              <a:buNone/>
            </a:pPr>
            <a:r>
              <a:rPr lang="en" sz="4800">
                <a:solidFill>
                  <a:srgbClr val="FFFFFF"/>
                </a:solidFill>
              </a:rPr>
              <a:t>Color Attributes</a:t>
            </a:r>
          </a:p>
          <a:p>
            <a:pPr lvl="0" rtl="0" algn="ctr">
              <a:spcBef>
                <a:spcPts val="0"/>
              </a:spcBef>
              <a:buNone/>
            </a:pPr>
            <a:r>
              <a:rPr lang="en" sz="3000">
                <a:solidFill>
                  <a:srgbClr val="FFFFFF"/>
                </a:solidFill>
              </a:rPr>
              <a:t>How can we describe color more precisely?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Oswald"/>
                <a:ea typeface="Oswald"/>
                <a:cs typeface="Oswald"/>
                <a:sym typeface="Oswald"/>
              </a:rPr>
              <a:t>Color has four attributes:</a:t>
            </a:r>
          </a:p>
        </p:txBody>
      </p:sp>
      <p:sp>
        <p:nvSpPr>
          <p:cNvPr id="107" name="Shape 107"/>
          <p:cNvSpPr txBox="1"/>
          <p:nvPr>
            <p:ph idx="1" type="body"/>
          </p:nvPr>
        </p:nvSpPr>
        <p:spPr>
          <a:xfrm>
            <a:off x="1210950" y="1047750"/>
            <a:ext cx="7476000" cy="3725700"/>
          </a:xfrm>
          <a:prstGeom prst="rect">
            <a:avLst/>
          </a:prstGeom>
        </p:spPr>
        <p:txBody>
          <a:bodyPr anchorCtr="0" anchor="t" bIns="91425" lIns="91425" rIns="91425" tIns="91425">
            <a:noAutofit/>
          </a:bodyPr>
          <a:lstStyle/>
          <a:p>
            <a:pPr indent="-609600" lvl="0" marL="457200" rtl="0">
              <a:spcBef>
                <a:spcPts val="0"/>
              </a:spcBef>
              <a:buSzPct val="100000"/>
              <a:buAutoNum type="arabicPeriod"/>
            </a:pPr>
            <a:r>
              <a:rPr lang="en" sz="6000"/>
              <a:t>Hue</a:t>
            </a:r>
          </a:p>
          <a:p>
            <a:pPr indent="-609600" lvl="0" marL="457200" rtl="0">
              <a:spcBef>
                <a:spcPts val="0"/>
              </a:spcBef>
              <a:buSzPct val="100000"/>
              <a:buAutoNum type="arabicPeriod"/>
            </a:pPr>
            <a:r>
              <a:rPr lang="en" sz="6000"/>
              <a:t>Saturation</a:t>
            </a:r>
          </a:p>
          <a:p>
            <a:pPr indent="-609600" lvl="0" marL="457200" rtl="0">
              <a:spcBef>
                <a:spcPts val="0"/>
              </a:spcBef>
              <a:buSzPct val="100000"/>
              <a:buAutoNum type="arabicPeriod"/>
            </a:pPr>
            <a:r>
              <a:rPr lang="en" sz="6000"/>
              <a:t>Value</a:t>
            </a:r>
          </a:p>
          <a:p>
            <a:pPr indent="-609600" lvl="0" marL="457200" rtl="0">
              <a:spcBef>
                <a:spcPts val="0"/>
              </a:spcBef>
              <a:buSzPct val="100000"/>
              <a:buAutoNum type="arabicPeriod"/>
            </a:pPr>
            <a:r>
              <a:rPr lang="en" sz="6000"/>
              <a:t>Temperature</a:t>
            </a:r>
          </a:p>
        </p:txBody>
      </p:sp>
      <p:pic>
        <p:nvPicPr>
          <p:cNvPr id="108" name="Shape 108"/>
          <p:cNvPicPr preferRelativeResize="0"/>
          <p:nvPr/>
        </p:nvPicPr>
        <p:blipFill>
          <a:blip r:embed="rId3">
            <a:alphaModFix/>
          </a:blip>
          <a:stretch>
            <a:fillRect/>
          </a:stretch>
        </p:blipFill>
        <p:spPr>
          <a:xfrm rot="5400000">
            <a:off x="5264661" y="1157961"/>
            <a:ext cx="4759950" cy="2855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1762450" y="434587"/>
            <a:ext cx="6695700" cy="857400"/>
          </a:xfrm>
          <a:prstGeom prst="rect">
            <a:avLst/>
          </a:prstGeom>
        </p:spPr>
        <p:txBody>
          <a:bodyPr anchorCtr="0" anchor="b" bIns="91425" lIns="91425" rIns="91425" tIns="91425">
            <a:noAutofit/>
          </a:bodyPr>
          <a:lstStyle/>
          <a:p>
            <a:pPr lvl="0">
              <a:spcBef>
                <a:spcPts val="0"/>
              </a:spcBef>
              <a:buNone/>
            </a:pPr>
            <a:r>
              <a:rPr lang="en"/>
              <a:t>HUE</a:t>
            </a:r>
          </a:p>
        </p:txBody>
      </p:sp>
      <p:sp>
        <p:nvSpPr>
          <p:cNvPr id="114" name="Shape 114"/>
          <p:cNvSpPr txBox="1"/>
          <p:nvPr>
            <p:ph idx="1" type="body"/>
          </p:nvPr>
        </p:nvSpPr>
        <p:spPr>
          <a:xfrm>
            <a:off x="457200" y="1463287"/>
            <a:ext cx="8229600" cy="34626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 where the color falls on the spectrum of visible light.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sz="2400"/>
              <a:t>A color is “red” or “blue” or “green” in hue, for example.</a:t>
            </a:r>
          </a:p>
        </p:txBody>
      </p:sp>
      <p:pic>
        <p:nvPicPr>
          <p:cNvPr id="115" name="Shape 115"/>
          <p:cNvPicPr preferRelativeResize="0"/>
          <p:nvPr/>
        </p:nvPicPr>
        <p:blipFill>
          <a:blip r:embed="rId3">
            <a:alphaModFix/>
          </a:blip>
          <a:stretch>
            <a:fillRect/>
          </a:stretch>
        </p:blipFill>
        <p:spPr>
          <a:xfrm>
            <a:off x="453325" y="2598552"/>
            <a:ext cx="6858000" cy="1484757"/>
          </a:xfrm>
          <a:prstGeom prst="rect">
            <a:avLst/>
          </a:prstGeom>
          <a:noFill/>
          <a:ln>
            <a:noFill/>
          </a:ln>
        </p:spPr>
      </p:pic>
      <p:sp>
        <p:nvSpPr>
          <p:cNvPr id="116" name="Shape 116"/>
          <p:cNvSpPr txBox="1"/>
          <p:nvPr/>
        </p:nvSpPr>
        <p:spPr>
          <a:xfrm>
            <a:off x="245925" y="-550870"/>
            <a:ext cx="1858500" cy="2688300"/>
          </a:xfrm>
          <a:prstGeom prst="rect">
            <a:avLst/>
          </a:prstGeom>
          <a:noFill/>
          <a:ln>
            <a:noFill/>
          </a:ln>
        </p:spPr>
        <p:txBody>
          <a:bodyPr anchorCtr="0" anchor="t" bIns="91425" lIns="91425" rIns="91425" tIns="91425">
            <a:noAutofit/>
          </a:bodyPr>
          <a:lstStyle/>
          <a:p>
            <a:pPr lvl="0">
              <a:spcBef>
                <a:spcPts val="0"/>
              </a:spcBef>
              <a:buNone/>
            </a:pPr>
            <a:r>
              <a:rPr b="1" lang="en" sz="16000">
                <a:solidFill>
                  <a:srgbClr val="674EA7"/>
                </a:solidFill>
                <a:latin typeface="Georgia"/>
                <a:ea typeface="Georgia"/>
                <a:cs typeface="Georgia"/>
                <a:sym typeface="Georgia"/>
              </a:rPr>
              <a:t>1</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457200" y="1312012"/>
            <a:ext cx="3787200" cy="857400"/>
          </a:xfrm>
          <a:prstGeom prst="rect">
            <a:avLst/>
          </a:prstGeom>
        </p:spPr>
        <p:txBody>
          <a:bodyPr anchorCtr="0" anchor="b" bIns="91425" lIns="91425" rIns="91425" tIns="91425">
            <a:noAutofit/>
          </a:bodyPr>
          <a:lstStyle/>
          <a:p>
            <a:pPr lvl="0" algn="r">
              <a:spcBef>
                <a:spcPts val="0"/>
              </a:spcBef>
              <a:buNone/>
            </a:pPr>
            <a:r>
              <a:rPr lang="en">
                <a:solidFill>
                  <a:srgbClr val="FFFFFF"/>
                </a:solidFill>
              </a:rPr>
              <a:t>What hues are</a:t>
            </a:r>
          </a:p>
          <a:p>
            <a:pPr lvl="0" algn="r">
              <a:spcBef>
                <a:spcPts val="0"/>
              </a:spcBef>
              <a:buNone/>
            </a:pPr>
            <a:r>
              <a:rPr lang="en">
                <a:solidFill>
                  <a:srgbClr val="FFFFFF"/>
                </a:solidFill>
              </a:rPr>
              <a:t>present?</a:t>
            </a:r>
          </a:p>
        </p:txBody>
      </p:sp>
      <p:sp>
        <p:nvSpPr>
          <p:cNvPr id="122" name="Shape 122"/>
          <p:cNvSpPr txBox="1"/>
          <p:nvPr>
            <p:ph idx="1" type="body"/>
          </p:nvPr>
        </p:nvSpPr>
        <p:spPr>
          <a:xfrm>
            <a:off x="457200" y="4630950"/>
            <a:ext cx="3894900" cy="294900"/>
          </a:xfrm>
          <a:prstGeom prst="rect">
            <a:avLst/>
          </a:prstGeom>
        </p:spPr>
        <p:txBody>
          <a:bodyPr anchorCtr="0" anchor="t" bIns="91425" lIns="91425" rIns="91425" tIns="91425">
            <a:noAutofit/>
          </a:bodyPr>
          <a:lstStyle/>
          <a:p>
            <a:pPr lvl="0" algn="r">
              <a:spcBef>
                <a:spcPts val="0"/>
              </a:spcBef>
              <a:buNone/>
            </a:pPr>
            <a:r>
              <a:rPr lang="en" sz="1400">
                <a:solidFill>
                  <a:srgbClr val="FFFFFF"/>
                </a:solidFill>
              </a:rPr>
              <a:t>Omar Victor Diop</a:t>
            </a:r>
          </a:p>
        </p:txBody>
      </p:sp>
      <p:pic>
        <p:nvPicPr>
          <p:cNvPr id="123" name="Shape 123"/>
          <p:cNvPicPr preferRelativeResize="0"/>
          <p:nvPr/>
        </p:nvPicPr>
        <p:blipFill>
          <a:blip r:embed="rId3">
            <a:alphaModFix/>
          </a:blip>
          <a:stretch>
            <a:fillRect/>
          </a:stretch>
        </p:blipFill>
        <p:spPr>
          <a:xfrm>
            <a:off x="4572000" y="0"/>
            <a:ext cx="3429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2104425" y="434587"/>
            <a:ext cx="6354000" cy="857400"/>
          </a:xfrm>
          <a:prstGeom prst="rect">
            <a:avLst/>
          </a:prstGeom>
        </p:spPr>
        <p:txBody>
          <a:bodyPr anchorCtr="0" anchor="b" bIns="91425" lIns="91425" rIns="91425" tIns="91425">
            <a:noAutofit/>
          </a:bodyPr>
          <a:lstStyle/>
          <a:p>
            <a:pPr lvl="0" rtl="0">
              <a:spcBef>
                <a:spcPts val="0"/>
              </a:spcBef>
              <a:buNone/>
            </a:pPr>
            <a:r>
              <a:rPr lang="en"/>
              <a:t>SATURATION</a:t>
            </a:r>
          </a:p>
        </p:txBody>
      </p:sp>
      <p:sp>
        <p:nvSpPr>
          <p:cNvPr id="129" name="Shape 129"/>
          <p:cNvSpPr txBox="1"/>
          <p:nvPr>
            <p:ph idx="1" type="body"/>
          </p:nvPr>
        </p:nvSpPr>
        <p:spPr>
          <a:xfrm>
            <a:off x="457200" y="1463287"/>
            <a:ext cx="8229600" cy="3462600"/>
          </a:xfrm>
          <a:prstGeom prst="rect">
            <a:avLst/>
          </a:prstGeom>
        </p:spPr>
        <p:txBody>
          <a:bodyPr anchorCtr="0" anchor="t" bIns="91425" lIns="91425" rIns="91425" tIns="91425">
            <a:noAutofit/>
          </a:bodyPr>
          <a:lstStyle/>
          <a:p>
            <a:pPr lvl="0" rtl="0">
              <a:spcBef>
                <a:spcPts val="0"/>
              </a:spcBef>
              <a:buNone/>
            </a:pPr>
            <a:r>
              <a:rPr lang="en"/>
              <a:t>…</a:t>
            </a:r>
            <a:r>
              <a:rPr lang="en">
                <a:solidFill>
                  <a:srgbClr val="282828"/>
                </a:solidFill>
                <a:latin typeface="Georgia"/>
                <a:ea typeface="Georgia"/>
                <a:cs typeface="Georgia"/>
                <a:sym typeface="Georgia"/>
              </a:rPr>
              <a:t>how </a:t>
            </a:r>
            <a:r>
              <a:rPr b="1" lang="en">
                <a:solidFill>
                  <a:srgbClr val="282828"/>
                </a:solidFill>
                <a:latin typeface="Georgia"/>
                <a:ea typeface="Georgia"/>
                <a:cs typeface="Georgia"/>
                <a:sym typeface="Georgia"/>
              </a:rPr>
              <a:t>vivid</a:t>
            </a:r>
            <a:r>
              <a:rPr lang="en">
                <a:solidFill>
                  <a:srgbClr val="282828"/>
                </a:solidFill>
                <a:latin typeface="Georgia"/>
                <a:ea typeface="Georgia"/>
                <a:cs typeface="Georgia"/>
                <a:sym typeface="Georgia"/>
              </a:rPr>
              <a:t> (pure, from solar spectrum) </a:t>
            </a:r>
            <a:br>
              <a:rPr lang="en">
                <a:solidFill>
                  <a:srgbClr val="282828"/>
                </a:solidFill>
                <a:latin typeface="Georgia"/>
                <a:ea typeface="Georgia"/>
                <a:cs typeface="Georgia"/>
                <a:sym typeface="Georgia"/>
              </a:rPr>
            </a:br>
            <a:r>
              <a:rPr lang="en">
                <a:solidFill>
                  <a:srgbClr val="282828"/>
                </a:solidFill>
                <a:latin typeface="Georgia"/>
                <a:ea typeface="Georgia"/>
                <a:cs typeface="Georgia"/>
                <a:sym typeface="Georgia"/>
              </a:rPr>
              <a:t>or </a:t>
            </a:r>
            <a:r>
              <a:rPr b="1" lang="en">
                <a:solidFill>
                  <a:srgbClr val="282828"/>
                </a:solidFill>
                <a:latin typeface="Georgia"/>
                <a:ea typeface="Georgia"/>
                <a:cs typeface="Georgia"/>
                <a:sym typeface="Georgia"/>
              </a:rPr>
              <a:t>dull</a:t>
            </a:r>
            <a:r>
              <a:rPr lang="en">
                <a:solidFill>
                  <a:srgbClr val="282828"/>
                </a:solidFill>
                <a:latin typeface="Georgia"/>
                <a:ea typeface="Georgia"/>
                <a:cs typeface="Georgia"/>
                <a:sym typeface="Georgia"/>
              </a:rPr>
              <a:t> (diluted, mixed).</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30" name="Shape 130"/>
          <p:cNvSpPr txBox="1"/>
          <p:nvPr/>
        </p:nvSpPr>
        <p:spPr>
          <a:xfrm>
            <a:off x="245925" y="-550878"/>
            <a:ext cx="1858500" cy="2165400"/>
          </a:xfrm>
          <a:prstGeom prst="rect">
            <a:avLst/>
          </a:prstGeom>
          <a:noFill/>
          <a:ln>
            <a:noFill/>
          </a:ln>
        </p:spPr>
        <p:txBody>
          <a:bodyPr anchorCtr="0" anchor="t" bIns="91425" lIns="91425" rIns="91425" tIns="91425">
            <a:noAutofit/>
          </a:bodyPr>
          <a:lstStyle/>
          <a:p>
            <a:pPr lvl="0" rtl="0">
              <a:spcBef>
                <a:spcPts val="0"/>
              </a:spcBef>
              <a:buNone/>
            </a:pPr>
            <a:r>
              <a:rPr b="1" lang="en" sz="16000">
                <a:solidFill>
                  <a:srgbClr val="674EA7"/>
                </a:solidFill>
                <a:latin typeface="Georgia"/>
                <a:ea typeface="Georgia"/>
                <a:cs typeface="Georgia"/>
                <a:sym typeface="Georgia"/>
              </a:rPr>
              <a:t>2</a:t>
            </a:r>
          </a:p>
        </p:txBody>
      </p:sp>
      <p:pic>
        <p:nvPicPr>
          <p:cNvPr id="131" name="Shape 131"/>
          <p:cNvPicPr preferRelativeResize="0"/>
          <p:nvPr/>
        </p:nvPicPr>
        <p:blipFill>
          <a:blip r:embed="rId3">
            <a:alphaModFix/>
          </a:blip>
          <a:stretch>
            <a:fillRect/>
          </a:stretch>
        </p:blipFill>
        <p:spPr>
          <a:xfrm>
            <a:off x="1274351" y="2898075"/>
            <a:ext cx="6439925" cy="2105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7065"/>
            <a:ext cx="9143999" cy="5150566"/>
          </a:xfrm>
          <a:prstGeom prst="rect">
            <a:avLst/>
          </a:prstGeom>
          <a:noFill/>
          <a:ln>
            <a:noFill/>
          </a:ln>
        </p:spPr>
      </p:pic>
      <p:sp>
        <p:nvSpPr>
          <p:cNvPr id="137" name="Shape 137"/>
          <p:cNvSpPr txBox="1"/>
          <p:nvPr>
            <p:ph type="title"/>
          </p:nvPr>
        </p:nvSpPr>
        <p:spPr>
          <a:xfrm>
            <a:off x="301350" y="255375"/>
            <a:ext cx="7359900" cy="996300"/>
          </a:xfrm>
          <a:prstGeom prst="rect">
            <a:avLst/>
          </a:prstGeom>
        </p:spPr>
        <p:txBody>
          <a:bodyPr anchorCtr="0" anchor="b" bIns="91425" lIns="91425" rIns="91425" tIns="91425">
            <a:noAutofit/>
          </a:bodyPr>
          <a:lstStyle/>
          <a:p>
            <a:pPr lvl="0" rtl="0">
              <a:spcBef>
                <a:spcPts val="0"/>
              </a:spcBef>
              <a:buNone/>
            </a:pPr>
            <a:r>
              <a:rPr lang="en">
                <a:solidFill>
                  <a:srgbClr val="FFFFFF"/>
                </a:solidFill>
              </a:rPr>
              <a:t>Discuss the saturation levels in this image with your neighbors.</a:t>
            </a:r>
          </a:p>
        </p:txBody>
      </p:sp>
      <p:sp>
        <p:nvSpPr>
          <p:cNvPr id="138" name="Shape 138"/>
          <p:cNvSpPr txBox="1"/>
          <p:nvPr>
            <p:ph idx="1" type="body"/>
          </p:nvPr>
        </p:nvSpPr>
        <p:spPr>
          <a:xfrm>
            <a:off x="5076875" y="4603140"/>
            <a:ext cx="3894900" cy="294900"/>
          </a:xfrm>
          <a:prstGeom prst="rect">
            <a:avLst/>
          </a:prstGeom>
        </p:spPr>
        <p:txBody>
          <a:bodyPr anchorCtr="0" anchor="t" bIns="91425" lIns="91425" rIns="91425" tIns="91425">
            <a:noAutofit/>
          </a:bodyPr>
          <a:lstStyle/>
          <a:p>
            <a:pPr lvl="0" rtl="0" algn="r">
              <a:spcBef>
                <a:spcPts val="0"/>
              </a:spcBef>
              <a:buNone/>
            </a:pPr>
            <a:r>
              <a:rPr lang="en" sz="1400">
                <a:solidFill>
                  <a:srgbClr val="FFFFFF"/>
                </a:solidFill>
              </a:rPr>
              <a:t>Mr Robot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2104425" y="434587"/>
            <a:ext cx="6354000" cy="857400"/>
          </a:xfrm>
          <a:prstGeom prst="rect">
            <a:avLst/>
          </a:prstGeom>
        </p:spPr>
        <p:txBody>
          <a:bodyPr anchorCtr="0" anchor="b" bIns="91425" lIns="91425" rIns="91425" tIns="91425">
            <a:noAutofit/>
          </a:bodyPr>
          <a:lstStyle/>
          <a:p>
            <a:pPr lvl="0" rtl="0">
              <a:spcBef>
                <a:spcPts val="0"/>
              </a:spcBef>
              <a:buNone/>
            </a:pPr>
            <a:r>
              <a:rPr lang="en"/>
              <a:t>VALUE</a:t>
            </a:r>
          </a:p>
        </p:txBody>
      </p:sp>
      <p:sp>
        <p:nvSpPr>
          <p:cNvPr id="144" name="Shape 144"/>
          <p:cNvSpPr txBox="1"/>
          <p:nvPr>
            <p:ph idx="1" type="body"/>
          </p:nvPr>
        </p:nvSpPr>
        <p:spPr>
          <a:xfrm>
            <a:off x="457200" y="1798425"/>
            <a:ext cx="2780100" cy="3127200"/>
          </a:xfrm>
          <a:prstGeom prst="rect">
            <a:avLst/>
          </a:prstGeom>
        </p:spPr>
        <p:txBody>
          <a:bodyPr anchorCtr="0" anchor="t" bIns="91425" lIns="91425" rIns="91425" tIns="91425">
            <a:noAutofit/>
          </a:bodyPr>
          <a:lstStyle/>
          <a:p>
            <a:pPr lvl="0" rtl="0">
              <a:spcBef>
                <a:spcPts val="0"/>
              </a:spcBef>
              <a:buNone/>
            </a:pPr>
            <a:r>
              <a:rPr lang="en"/>
              <a:t>…</a:t>
            </a:r>
            <a:r>
              <a:rPr lang="en">
                <a:latin typeface="Georgia"/>
                <a:ea typeface="Georgia"/>
                <a:cs typeface="Georgia"/>
                <a:sym typeface="Georgia"/>
              </a:rPr>
              <a:t>how </a:t>
            </a:r>
            <a:r>
              <a:rPr b="1" lang="en">
                <a:latin typeface="Georgia"/>
                <a:ea typeface="Georgia"/>
                <a:cs typeface="Georgia"/>
                <a:sym typeface="Georgia"/>
              </a:rPr>
              <a:t>light</a:t>
            </a:r>
            <a:r>
              <a:rPr lang="en">
                <a:latin typeface="Georgia"/>
                <a:ea typeface="Georgia"/>
                <a:cs typeface="Georgia"/>
                <a:sym typeface="Georgia"/>
              </a:rPr>
              <a:t> or </a:t>
            </a:r>
            <a:r>
              <a:rPr b="1" lang="en">
                <a:latin typeface="Georgia"/>
                <a:ea typeface="Georgia"/>
                <a:cs typeface="Georgia"/>
                <a:sym typeface="Georgia"/>
              </a:rPr>
              <a:t>dark</a:t>
            </a:r>
            <a:r>
              <a:rPr lang="en">
                <a:latin typeface="Georgia"/>
                <a:ea typeface="Georgia"/>
                <a:cs typeface="Georgia"/>
                <a:sym typeface="Georgia"/>
              </a:rPr>
              <a:t> the color is -- </a:t>
            </a:r>
            <a:r>
              <a:rPr i="1" lang="en">
                <a:latin typeface="Georgia"/>
                <a:ea typeface="Georgia"/>
                <a:cs typeface="Georgia"/>
                <a:sym typeface="Georgia"/>
              </a:rPr>
              <a:t>tints, tones, shades</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45" name="Shape 145"/>
          <p:cNvSpPr txBox="1"/>
          <p:nvPr/>
        </p:nvSpPr>
        <p:spPr>
          <a:xfrm>
            <a:off x="245925" y="-550873"/>
            <a:ext cx="1858500" cy="2462400"/>
          </a:xfrm>
          <a:prstGeom prst="rect">
            <a:avLst/>
          </a:prstGeom>
          <a:noFill/>
          <a:ln>
            <a:noFill/>
          </a:ln>
        </p:spPr>
        <p:txBody>
          <a:bodyPr anchorCtr="0" anchor="t" bIns="91425" lIns="91425" rIns="91425" tIns="91425">
            <a:noAutofit/>
          </a:bodyPr>
          <a:lstStyle/>
          <a:p>
            <a:pPr lvl="0" rtl="0">
              <a:spcBef>
                <a:spcPts val="0"/>
              </a:spcBef>
              <a:buNone/>
            </a:pPr>
            <a:r>
              <a:rPr b="1" lang="en" sz="16000">
                <a:solidFill>
                  <a:srgbClr val="674EA7"/>
                </a:solidFill>
                <a:latin typeface="Georgia"/>
                <a:ea typeface="Georgia"/>
                <a:cs typeface="Georgia"/>
                <a:sym typeface="Georgia"/>
              </a:rPr>
              <a:t>3</a:t>
            </a:r>
          </a:p>
        </p:txBody>
      </p:sp>
      <p:pic>
        <p:nvPicPr>
          <p:cNvPr id="146" name="Shape 146"/>
          <p:cNvPicPr preferRelativeResize="0"/>
          <p:nvPr/>
        </p:nvPicPr>
        <p:blipFill>
          <a:blip r:embed="rId3">
            <a:alphaModFix/>
          </a:blip>
          <a:stretch>
            <a:fillRect/>
          </a:stretch>
        </p:blipFill>
        <p:spPr>
          <a:xfrm>
            <a:off x="3962400" y="1291999"/>
            <a:ext cx="4855848" cy="363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2104425" y="434587"/>
            <a:ext cx="6354000" cy="857400"/>
          </a:xfrm>
          <a:prstGeom prst="rect">
            <a:avLst/>
          </a:prstGeom>
        </p:spPr>
        <p:txBody>
          <a:bodyPr anchorCtr="0" anchor="b" bIns="91425" lIns="91425" rIns="91425" tIns="91425">
            <a:noAutofit/>
          </a:bodyPr>
          <a:lstStyle/>
          <a:p>
            <a:pPr lvl="0" rtl="0">
              <a:spcBef>
                <a:spcPts val="0"/>
              </a:spcBef>
              <a:buNone/>
            </a:pPr>
            <a:r>
              <a:rPr lang="en"/>
              <a:t>TEMPERATURE</a:t>
            </a:r>
          </a:p>
        </p:txBody>
      </p:sp>
      <p:sp>
        <p:nvSpPr>
          <p:cNvPr id="152" name="Shape 152"/>
          <p:cNvSpPr txBox="1"/>
          <p:nvPr>
            <p:ph idx="1" type="body"/>
          </p:nvPr>
        </p:nvSpPr>
        <p:spPr>
          <a:xfrm>
            <a:off x="457200" y="1726475"/>
            <a:ext cx="4121400" cy="3199200"/>
          </a:xfrm>
          <a:prstGeom prst="rect">
            <a:avLst/>
          </a:prstGeom>
        </p:spPr>
        <p:txBody>
          <a:bodyPr anchorCtr="0" anchor="t" bIns="91425" lIns="91425" rIns="91425" tIns="91425">
            <a:noAutofit/>
          </a:bodyPr>
          <a:lstStyle/>
          <a:p>
            <a:pPr lvl="0" rtl="0">
              <a:spcBef>
                <a:spcPts val="0"/>
              </a:spcBef>
              <a:buNone/>
            </a:pPr>
            <a:r>
              <a:rPr lang="en" sz="2400"/>
              <a:t>…</a:t>
            </a:r>
            <a:r>
              <a:rPr lang="en" sz="2400">
                <a:solidFill>
                  <a:srgbClr val="282828"/>
                </a:solidFill>
                <a:latin typeface="Georgia"/>
                <a:ea typeface="Georgia"/>
                <a:cs typeface="Georgia"/>
                <a:sym typeface="Georgia"/>
              </a:rPr>
              <a:t>perception of warmth </a:t>
            </a:r>
            <a:br>
              <a:rPr lang="en" sz="2400">
                <a:solidFill>
                  <a:srgbClr val="282828"/>
                </a:solidFill>
                <a:latin typeface="Georgia"/>
                <a:ea typeface="Georgia"/>
                <a:cs typeface="Georgia"/>
                <a:sym typeface="Georgia"/>
              </a:rPr>
            </a:br>
            <a:r>
              <a:rPr lang="en" sz="2400">
                <a:solidFill>
                  <a:srgbClr val="282828"/>
                </a:solidFill>
                <a:latin typeface="Georgia"/>
                <a:ea typeface="Georgia"/>
                <a:cs typeface="Georgia"/>
                <a:sym typeface="Georgia"/>
              </a:rPr>
              <a:t>(</a:t>
            </a:r>
            <a:r>
              <a:rPr b="1" lang="en" sz="2400">
                <a:solidFill>
                  <a:srgbClr val="282828"/>
                </a:solidFill>
                <a:latin typeface="Georgia"/>
                <a:ea typeface="Georgia"/>
                <a:cs typeface="Georgia"/>
                <a:sym typeface="Georgia"/>
              </a:rPr>
              <a:t>warm</a:t>
            </a:r>
            <a:r>
              <a:rPr lang="en" sz="2400">
                <a:solidFill>
                  <a:srgbClr val="282828"/>
                </a:solidFill>
                <a:latin typeface="Georgia"/>
                <a:ea typeface="Georgia"/>
                <a:cs typeface="Georgia"/>
                <a:sym typeface="Georgia"/>
              </a:rPr>
              <a:t> colors) or </a:t>
            </a:r>
            <a:br>
              <a:rPr lang="en" sz="2400">
                <a:solidFill>
                  <a:srgbClr val="282828"/>
                </a:solidFill>
                <a:latin typeface="Georgia"/>
                <a:ea typeface="Georgia"/>
                <a:cs typeface="Georgia"/>
                <a:sym typeface="Georgia"/>
              </a:rPr>
            </a:br>
            <a:r>
              <a:rPr lang="en" sz="2400">
                <a:solidFill>
                  <a:srgbClr val="282828"/>
                </a:solidFill>
                <a:latin typeface="Georgia"/>
                <a:ea typeface="Georgia"/>
                <a:cs typeface="Georgia"/>
                <a:sym typeface="Georgia"/>
              </a:rPr>
              <a:t>coolness (</a:t>
            </a:r>
            <a:r>
              <a:rPr b="1" lang="en" sz="2400">
                <a:solidFill>
                  <a:srgbClr val="282828"/>
                </a:solidFill>
                <a:latin typeface="Georgia"/>
                <a:ea typeface="Georgia"/>
                <a:cs typeface="Georgia"/>
                <a:sym typeface="Georgia"/>
              </a:rPr>
              <a:t>cool</a:t>
            </a:r>
            <a:r>
              <a:rPr lang="en" sz="2400">
                <a:solidFill>
                  <a:srgbClr val="282828"/>
                </a:solidFill>
                <a:latin typeface="Georgia"/>
                <a:ea typeface="Georgia"/>
                <a:cs typeface="Georgia"/>
                <a:sym typeface="Georgia"/>
              </a:rPr>
              <a:t> colors)</a:t>
            </a:r>
          </a:p>
          <a:p>
            <a:pPr lvl="0" rtl="0">
              <a:spcBef>
                <a:spcPts val="0"/>
              </a:spcBef>
              <a:buNone/>
            </a:pPr>
            <a:r>
              <a:t/>
            </a:r>
            <a:endParaRPr sz="2400"/>
          </a:p>
          <a:p>
            <a:pPr lvl="0">
              <a:spcBef>
                <a:spcPts val="0"/>
              </a:spcBef>
              <a:buNone/>
            </a:pPr>
            <a:r>
              <a:rPr lang="en" sz="2400"/>
              <a:t>WARM - red/orange/yellow</a:t>
            </a:r>
          </a:p>
          <a:p>
            <a:pPr lvl="0" rtl="0">
              <a:spcBef>
                <a:spcPts val="0"/>
              </a:spcBef>
              <a:buNone/>
            </a:pPr>
            <a:r>
              <a:rPr lang="en" sz="2400"/>
              <a:t>COOL - green/blue/purple</a:t>
            </a:r>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p:txBody>
      </p:sp>
      <p:sp>
        <p:nvSpPr>
          <p:cNvPr id="153" name="Shape 153"/>
          <p:cNvSpPr txBox="1"/>
          <p:nvPr/>
        </p:nvSpPr>
        <p:spPr>
          <a:xfrm>
            <a:off x="245925" y="-550872"/>
            <a:ext cx="1858500" cy="2507700"/>
          </a:xfrm>
          <a:prstGeom prst="rect">
            <a:avLst/>
          </a:prstGeom>
          <a:noFill/>
          <a:ln>
            <a:noFill/>
          </a:ln>
        </p:spPr>
        <p:txBody>
          <a:bodyPr anchorCtr="0" anchor="t" bIns="91425" lIns="91425" rIns="91425" tIns="91425">
            <a:noAutofit/>
          </a:bodyPr>
          <a:lstStyle/>
          <a:p>
            <a:pPr lvl="0" rtl="0">
              <a:spcBef>
                <a:spcPts val="0"/>
              </a:spcBef>
              <a:buNone/>
            </a:pPr>
            <a:r>
              <a:rPr b="1" lang="en" sz="16000">
                <a:solidFill>
                  <a:srgbClr val="674EA7"/>
                </a:solidFill>
                <a:latin typeface="Georgia"/>
                <a:ea typeface="Georgia"/>
                <a:cs typeface="Georgia"/>
                <a:sym typeface="Georgia"/>
              </a:rPr>
              <a:t>4</a:t>
            </a:r>
          </a:p>
        </p:txBody>
      </p:sp>
      <p:pic>
        <p:nvPicPr>
          <p:cNvPr id="154" name="Shape 154"/>
          <p:cNvPicPr preferRelativeResize="0"/>
          <p:nvPr/>
        </p:nvPicPr>
        <p:blipFill>
          <a:blip r:embed="rId3">
            <a:alphaModFix/>
          </a:blip>
          <a:stretch>
            <a:fillRect/>
          </a:stretch>
        </p:blipFill>
        <p:spPr>
          <a:xfrm>
            <a:off x="5256498" y="1253248"/>
            <a:ext cx="3642074" cy="3642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36675" y="2028815"/>
            <a:ext cx="8229600" cy="857400"/>
          </a:xfrm>
          <a:prstGeom prst="rect">
            <a:avLst/>
          </a:prstGeom>
        </p:spPr>
        <p:txBody>
          <a:bodyPr anchorCtr="0" anchor="b" bIns="91425" lIns="91425" rIns="91425" tIns="91425">
            <a:noAutofit/>
          </a:bodyPr>
          <a:lstStyle/>
          <a:p>
            <a:pPr lvl="0" rtl="0" algn="ctr">
              <a:spcBef>
                <a:spcPts val="0"/>
              </a:spcBef>
              <a:buNone/>
            </a:pPr>
            <a:r>
              <a:rPr lang="en" sz="4800">
                <a:solidFill>
                  <a:srgbClr val="FFFFFF"/>
                </a:solidFill>
              </a:rPr>
              <a:t>Color Theory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58" name="Shape 158"/>
        <p:cNvGrpSpPr/>
        <p:nvPr/>
      </p:nvGrpSpPr>
      <p:grpSpPr>
        <a:xfrm>
          <a:off x="0" y="0"/>
          <a:ext cx="0" cy="0"/>
          <a:chOff x="0" y="0"/>
          <a:chExt cx="0" cy="0"/>
        </a:xfrm>
      </p:grpSpPr>
      <p:sp>
        <p:nvSpPr>
          <p:cNvPr id="159" name="Shape 159"/>
          <p:cNvSpPr txBox="1"/>
          <p:nvPr>
            <p:ph type="title"/>
          </p:nvPr>
        </p:nvSpPr>
        <p:spPr>
          <a:xfrm>
            <a:off x="457200" y="1258893"/>
            <a:ext cx="3787200" cy="2169300"/>
          </a:xfrm>
          <a:prstGeom prst="rect">
            <a:avLst/>
          </a:prstGeom>
        </p:spPr>
        <p:txBody>
          <a:bodyPr anchorCtr="0" anchor="b" bIns="91425" lIns="91425" rIns="91425" tIns="91425">
            <a:noAutofit/>
          </a:bodyPr>
          <a:lstStyle/>
          <a:p>
            <a:pPr lvl="0" rtl="0" algn="r">
              <a:spcBef>
                <a:spcPts val="0"/>
              </a:spcBef>
              <a:buNone/>
            </a:pPr>
            <a:r>
              <a:rPr lang="en">
                <a:solidFill>
                  <a:srgbClr val="FFFFFF"/>
                </a:solidFill>
              </a:rPr>
              <a:t>Describe the temperature of the colors in this image.</a:t>
            </a:r>
          </a:p>
        </p:txBody>
      </p:sp>
      <p:pic>
        <p:nvPicPr>
          <p:cNvPr id="160" name="Shape 160"/>
          <p:cNvPicPr preferRelativeResize="0"/>
          <p:nvPr/>
        </p:nvPicPr>
        <p:blipFill>
          <a:blip r:embed="rId3">
            <a:alphaModFix/>
          </a:blip>
          <a:stretch>
            <a:fillRect/>
          </a:stretch>
        </p:blipFill>
        <p:spPr>
          <a:xfrm>
            <a:off x="4572000" y="0"/>
            <a:ext cx="3429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4" name="Shape 164"/>
        <p:cNvGrpSpPr/>
        <p:nvPr/>
      </p:nvGrpSpPr>
      <p:grpSpPr>
        <a:xfrm>
          <a:off x="0" y="0"/>
          <a:ext cx="0" cy="0"/>
          <a:chOff x="0" y="0"/>
          <a:chExt cx="0" cy="0"/>
        </a:xfrm>
      </p:grpSpPr>
      <p:sp>
        <p:nvSpPr>
          <p:cNvPr id="165" name="Shape 165"/>
          <p:cNvSpPr txBox="1"/>
          <p:nvPr>
            <p:ph idx="1" type="body"/>
          </p:nvPr>
        </p:nvSpPr>
        <p:spPr>
          <a:xfrm>
            <a:off x="457200" y="350700"/>
            <a:ext cx="8229600" cy="4575000"/>
          </a:xfrm>
          <a:prstGeom prst="rect">
            <a:avLst/>
          </a:prstGeom>
        </p:spPr>
        <p:txBody>
          <a:bodyPr anchorCtr="0" anchor="t" bIns="91425" lIns="91425" rIns="91425" tIns="91425">
            <a:noAutofit/>
          </a:bodyPr>
          <a:lstStyle/>
          <a:p>
            <a:pPr lvl="0">
              <a:spcBef>
                <a:spcPts val="0"/>
              </a:spcBef>
              <a:buNone/>
            </a:pPr>
            <a:r>
              <a:rPr i="1" lang="en">
                <a:solidFill>
                  <a:srgbClr val="FFFFFF"/>
                </a:solidFill>
              </a:rPr>
              <a:t>EXERCISE - IN GROUPS - 3 MINUTES:</a:t>
            </a:r>
          </a:p>
          <a:p>
            <a:pPr lvl="0">
              <a:spcBef>
                <a:spcPts val="0"/>
              </a:spcBef>
              <a:buNone/>
            </a:pPr>
            <a:r>
              <a:rPr lang="en" sz="2400">
                <a:solidFill>
                  <a:srgbClr val="FFFFFF"/>
                </a:solidFill>
              </a:rPr>
              <a:t>We’re going to all analyze a color together.. When the color is announced, (1) </a:t>
            </a:r>
            <a:r>
              <a:rPr lang="en" sz="2400" u="sng">
                <a:solidFill>
                  <a:srgbClr val="FFFFFF"/>
                </a:solidFill>
              </a:rPr>
              <a:t>write its name at the top of your board</a:t>
            </a:r>
            <a:r>
              <a:rPr lang="en" sz="2400">
                <a:solidFill>
                  <a:srgbClr val="FFFFFF"/>
                </a:solidFill>
              </a:rPr>
              <a:t>.</a:t>
            </a:r>
          </a:p>
          <a:p>
            <a:pPr lvl="0">
              <a:spcBef>
                <a:spcPts val="0"/>
              </a:spcBef>
              <a:buNone/>
            </a:pPr>
            <a:r>
              <a:rPr lang="en" sz="2400">
                <a:solidFill>
                  <a:srgbClr val="FFFFFF"/>
                </a:solidFill>
              </a:rPr>
              <a:t>(2) </a:t>
            </a:r>
            <a:r>
              <a:rPr lang="en" sz="2400" u="sng">
                <a:solidFill>
                  <a:srgbClr val="FFFFFF"/>
                </a:solidFill>
              </a:rPr>
              <a:t>Divide the board into FOUR boxes, and then label</a:t>
            </a:r>
            <a:r>
              <a:rPr lang="en" sz="2400">
                <a:solidFill>
                  <a:srgbClr val="FFFFFF"/>
                </a:solidFill>
              </a:rPr>
              <a:t>:</a:t>
            </a:r>
          </a:p>
          <a:p>
            <a:pPr lvl="0">
              <a:lnSpc>
                <a:spcPct val="115000"/>
              </a:lnSpc>
              <a:spcBef>
                <a:spcPts val="0"/>
              </a:spcBef>
              <a:buNone/>
            </a:pPr>
            <a:r>
              <a:t/>
            </a:r>
            <a:endParaRPr sz="1800">
              <a:solidFill>
                <a:srgbClr val="FFFFFF"/>
              </a:solidFill>
            </a:endParaRPr>
          </a:p>
          <a:p>
            <a:pPr indent="-342900" lvl="0" marL="863600">
              <a:lnSpc>
                <a:spcPct val="115000"/>
              </a:lnSpc>
              <a:spcBef>
                <a:spcPts val="0"/>
              </a:spcBef>
              <a:buClr>
                <a:srgbClr val="FFFFFF"/>
              </a:buClr>
              <a:buSzPct val="100000"/>
              <a:buFont typeface="Courier New"/>
              <a:buChar char="o"/>
            </a:pPr>
            <a:r>
              <a:rPr b="1" lang="en" sz="1800">
                <a:solidFill>
                  <a:srgbClr val="FFFFFF"/>
                </a:solidFill>
              </a:rPr>
              <a:t>Good or nice</a:t>
            </a:r>
            <a:r>
              <a:rPr lang="en" sz="1800">
                <a:solidFill>
                  <a:srgbClr val="FFFFFF"/>
                </a:solidFill>
              </a:rPr>
              <a:t> things that are this color</a:t>
            </a:r>
          </a:p>
          <a:p>
            <a:pPr indent="-342900" lvl="0" marL="863600" rtl="0">
              <a:lnSpc>
                <a:spcPct val="115000"/>
              </a:lnSpc>
              <a:spcBef>
                <a:spcPts val="0"/>
              </a:spcBef>
              <a:buClr>
                <a:srgbClr val="FFFFFF"/>
              </a:buClr>
              <a:buSzPct val="100000"/>
              <a:buFont typeface="Courier New"/>
              <a:buChar char="o"/>
            </a:pPr>
            <a:r>
              <a:rPr b="1" lang="en" sz="1800">
                <a:solidFill>
                  <a:srgbClr val="FFFFFF"/>
                </a:solidFill>
              </a:rPr>
              <a:t>Neutral, bad or icky</a:t>
            </a:r>
            <a:r>
              <a:rPr lang="en" sz="1800">
                <a:solidFill>
                  <a:srgbClr val="FFFFFF"/>
                </a:solidFill>
              </a:rPr>
              <a:t> things that are this color</a:t>
            </a:r>
          </a:p>
          <a:p>
            <a:pPr indent="-342900" lvl="0" marL="863600" rtl="0">
              <a:lnSpc>
                <a:spcPct val="115000"/>
              </a:lnSpc>
              <a:spcBef>
                <a:spcPts val="0"/>
              </a:spcBef>
              <a:buClr>
                <a:srgbClr val="FFFFFF"/>
              </a:buClr>
              <a:buSzPct val="100000"/>
              <a:buFont typeface="Courier New"/>
              <a:buChar char="o"/>
            </a:pPr>
            <a:r>
              <a:rPr b="1" lang="en" sz="1800">
                <a:solidFill>
                  <a:srgbClr val="FFFFFF"/>
                </a:solidFill>
              </a:rPr>
              <a:t>Phrases in English</a:t>
            </a:r>
            <a:r>
              <a:rPr lang="en" sz="1800">
                <a:solidFill>
                  <a:srgbClr val="FFFFFF"/>
                </a:solidFill>
              </a:rPr>
              <a:t> that use the color </a:t>
            </a:r>
            <a:br>
              <a:rPr lang="en" sz="1800">
                <a:solidFill>
                  <a:srgbClr val="FFFFFF"/>
                </a:solidFill>
              </a:rPr>
            </a:br>
            <a:r>
              <a:rPr lang="en" sz="1800">
                <a:solidFill>
                  <a:srgbClr val="FFFFFF"/>
                </a:solidFill>
              </a:rPr>
              <a:t>OR </a:t>
            </a:r>
            <a:r>
              <a:rPr b="1" lang="en" sz="1800">
                <a:solidFill>
                  <a:srgbClr val="FFFFFF"/>
                </a:solidFill>
              </a:rPr>
              <a:t>Cultural examples</a:t>
            </a:r>
            <a:r>
              <a:rPr lang="en" sz="1800">
                <a:solidFill>
                  <a:srgbClr val="FFFFFF"/>
                </a:solidFill>
              </a:rPr>
              <a:t> for how the color is used</a:t>
            </a:r>
          </a:p>
          <a:p>
            <a:pPr indent="-342900" lvl="0" marL="863600" rtl="0">
              <a:lnSpc>
                <a:spcPct val="115000"/>
              </a:lnSpc>
              <a:spcBef>
                <a:spcPts val="0"/>
              </a:spcBef>
              <a:buClr>
                <a:srgbClr val="FFFFFF"/>
              </a:buClr>
              <a:buSzPct val="100000"/>
              <a:buFont typeface="Courier New"/>
              <a:buChar char="o"/>
            </a:pPr>
            <a:r>
              <a:rPr b="1" lang="en" sz="1800">
                <a:solidFill>
                  <a:srgbClr val="FFFFFF"/>
                </a:solidFill>
              </a:rPr>
              <a:t>Companies or products</a:t>
            </a:r>
            <a:r>
              <a:rPr lang="en" sz="1800">
                <a:solidFill>
                  <a:srgbClr val="FFFFFF"/>
                </a:solidFill>
              </a:rPr>
              <a:t> that use this color for branding and marketing</a:t>
            </a:r>
          </a:p>
          <a:p>
            <a:pPr lvl="0" rtl="0">
              <a:spcBef>
                <a:spcPts val="0"/>
              </a:spcBef>
              <a:buNone/>
            </a:pPr>
            <a:r>
              <a:t/>
            </a:r>
            <a:endParaRPr sz="1800">
              <a:solidFill>
                <a:srgbClr val="FFFFFF"/>
              </a:solidFill>
            </a:endParaRPr>
          </a:p>
          <a:p>
            <a:pPr lvl="0" rtl="0">
              <a:spcBef>
                <a:spcPts val="0"/>
              </a:spcBef>
              <a:buNone/>
            </a:pPr>
            <a:r>
              <a:t/>
            </a:r>
            <a:endParaRPr sz="2600">
              <a:solidFill>
                <a:srgbClr val="FFFFFF"/>
              </a:solidFill>
            </a:endParaRPr>
          </a:p>
          <a:p>
            <a:pPr lvl="0" rtl="0">
              <a:spcBef>
                <a:spcPts val="0"/>
              </a:spcBef>
              <a:buNone/>
            </a:pPr>
            <a:r>
              <a:t/>
            </a:r>
            <a:endParaRPr sz="3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9" name="Shape 169"/>
        <p:cNvGrpSpPr/>
        <p:nvPr/>
      </p:nvGrpSpPr>
      <p:grpSpPr>
        <a:xfrm>
          <a:off x="0" y="0"/>
          <a:ext cx="0" cy="0"/>
          <a:chOff x="0" y="0"/>
          <a:chExt cx="0" cy="0"/>
        </a:xfrm>
      </p:grpSpPr>
      <p:sp>
        <p:nvSpPr>
          <p:cNvPr id="170" name="Shape 170"/>
          <p:cNvSpPr txBox="1"/>
          <p:nvPr>
            <p:ph idx="1" type="body"/>
          </p:nvPr>
        </p:nvSpPr>
        <p:spPr>
          <a:xfrm>
            <a:off x="457200" y="350700"/>
            <a:ext cx="8229600" cy="2865300"/>
          </a:xfrm>
          <a:prstGeom prst="rect">
            <a:avLst/>
          </a:prstGeom>
        </p:spPr>
        <p:txBody>
          <a:bodyPr anchorCtr="0" anchor="t" bIns="91425" lIns="91425" rIns="91425" tIns="91425">
            <a:noAutofit/>
          </a:bodyPr>
          <a:lstStyle/>
          <a:p>
            <a:pPr lvl="0" rtl="0">
              <a:spcBef>
                <a:spcPts val="0"/>
              </a:spcBef>
              <a:buNone/>
            </a:pPr>
            <a:r>
              <a:rPr i="1" lang="en">
                <a:solidFill>
                  <a:srgbClr val="FFFFFF"/>
                </a:solidFill>
              </a:rPr>
              <a:t>EXERCISE - IN GROUPS - 3 MINUTES:</a:t>
            </a:r>
          </a:p>
          <a:p>
            <a:pPr lvl="0" rtl="0">
              <a:lnSpc>
                <a:spcPct val="115000"/>
              </a:lnSpc>
              <a:spcBef>
                <a:spcPts val="0"/>
              </a:spcBef>
              <a:buNone/>
            </a:pPr>
            <a:r>
              <a:t/>
            </a:r>
            <a:endParaRPr sz="2400">
              <a:solidFill>
                <a:srgbClr val="FFFFFF"/>
              </a:solidFill>
            </a:endParaRPr>
          </a:p>
          <a:p>
            <a:pPr lvl="0" rtl="0">
              <a:lnSpc>
                <a:spcPct val="115000"/>
              </a:lnSpc>
              <a:spcBef>
                <a:spcPts val="0"/>
              </a:spcBef>
              <a:buClr>
                <a:srgbClr val="000000"/>
              </a:buClr>
              <a:buSzPct val="30555"/>
              <a:buFont typeface="Arial"/>
              <a:buNone/>
            </a:pPr>
            <a:r>
              <a:rPr lang="en">
                <a:solidFill>
                  <a:srgbClr val="FFFFFF"/>
                </a:solidFill>
              </a:rPr>
              <a:t>(3) After filling in these spaces, </a:t>
            </a:r>
            <a:r>
              <a:rPr lang="en" u="sng">
                <a:solidFill>
                  <a:srgbClr val="FFFFFF"/>
                </a:solidFill>
              </a:rPr>
              <a:t>brainstorm adjectives that are inspired by the color</a:t>
            </a:r>
            <a:r>
              <a:rPr lang="en">
                <a:solidFill>
                  <a:srgbClr val="FFFFFF"/>
                </a:solidFill>
              </a:rPr>
              <a:t> -- </a:t>
            </a:r>
            <a:br>
              <a:rPr lang="en">
                <a:solidFill>
                  <a:srgbClr val="FFFFFF"/>
                </a:solidFill>
              </a:rPr>
            </a:br>
            <a:r>
              <a:rPr lang="en">
                <a:solidFill>
                  <a:srgbClr val="FFFFFF"/>
                </a:solidFill>
              </a:rPr>
              <a:t>both positive and negative. </a:t>
            </a:r>
          </a:p>
        </p:txBody>
      </p:sp>
      <p:sp>
        <p:nvSpPr>
          <p:cNvPr id="171" name="Shape 171"/>
          <p:cNvSpPr txBox="1"/>
          <p:nvPr/>
        </p:nvSpPr>
        <p:spPr>
          <a:xfrm>
            <a:off x="489500" y="3403175"/>
            <a:ext cx="8229600" cy="15507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sz="2400">
                <a:solidFill>
                  <a:schemeClr val="lt1"/>
                </a:solidFill>
              </a:rPr>
              <a:t>W</a:t>
            </a:r>
            <a:r>
              <a:rPr i="1" lang="en" sz="2400">
                <a:solidFill>
                  <a:schemeClr val="lt1"/>
                </a:solidFill>
              </a:rPr>
              <a:t>e often associate meaning, cultural significance and emotions with color, often subconsciously.</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7" name="Shape 177"/>
          <p:cNvSpPr txBox="1"/>
          <p:nvPr>
            <p:ph type="ctrTitle"/>
          </p:nvPr>
        </p:nvSpPr>
        <p:spPr>
          <a:xfrm>
            <a:off x="541950" y="271223"/>
            <a:ext cx="8198400" cy="5211600"/>
          </a:xfrm>
          <a:prstGeom prst="rect">
            <a:avLst/>
          </a:prstGeom>
        </p:spPr>
        <p:txBody>
          <a:bodyPr anchorCtr="0" anchor="b" bIns="91425" lIns="91425" rIns="91425" tIns="91425">
            <a:noAutofit/>
          </a:bodyPr>
          <a:lstStyle/>
          <a:p>
            <a:pPr lvl="0" rtl="0" algn="l">
              <a:lnSpc>
                <a:spcPct val="115000"/>
              </a:lnSpc>
              <a:spcBef>
                <a:spcPts val="2200"/>
              </a:spcBef>
              <a:buNone/>
            </a:pPr>
            <a:r>
              <a:rPr lang="en" sz="6000">
                <a:solidFill>
                  <a:srgbClr val="000000"/>
                </a:solidFill>
                <a:latin typeface="Oswald"/>
                <a:ea typeface="Oswald"/>
                <a:cs typeface="Oswald"/>
                <a:sym typeface="Oswald"/>
              </a:rPr>
              <a:t>Color</a:t>
            </a:r>
            <a:r>
              <a:rPr b="0" lang="en" sz="6000">
                <a:solidFill>
                  <a:srgbClr val="000000"/>
                </a:solidFill>
                <a:latin typeface="Oswald"/>
                <a:ea typeface="Oswald"/>
                <a:cs typeface="Oswald"/>
                <a:sym typeface="Oswald"/>
              </a:rPr>
              <a:t> is a powerful and evocative tool — primarily because it works on a subliminal level.</a:t>
            </a:r>
          </a:p>
          <a:p>
            <a:pPr lvl="0" rtl="0">
              <a:spcBef>
                <a:spcPts val="0"/>
              </a:spcBef>
              <a:buNone/>
            </a:pPr>
            <a:r>
              <a:t/>
            </a:r>
            <a:endParaRPr>
              <a:solidFill>
                <a:srgbClr val="000000"/>
              </a:solidFill>
              <a:latin typeface="Oswald"/>
              <a:ea typeface="Oswald"/>
              <a:cs typeface="Oswald"/>
              <a:sym typeface="Oswald"/>
            </a:endParaRPr>
          </a:p>
        </p:txBody>
      </p:sp>
      <p:sp>
        <p:nvSpPr>
          <p:cNvPr id="178" name="Shape 178"/>
          <p:cNvSpPr txBox="1"/>
          <p:nvPr>
            <p:ph type="ctrTitle"/>
          </p:nvPr>
        </p:nvSpPr>
        <p:spPr>
          <a:xfrm>
            <a:off x="558200" y="271223"/>
            <a:ext cx="8198400" cy="5211600"/>
          </a:xfrm>
          <a:prstGeom prst="rect">
            <a:avLst/>
          </a:prstGeom>
        </p:spPr>
        <p:txBody>
          <a:bodyPr anchorCtr="0" anchor="b" bIns="91425" lIns="91425" rIns="91425" tIns="91425">
            <a:noAutofit/>
          </a:bodyPr>
          <a:lstStyle/>
          <a:p>
            <a:pPr lvl="0" rtl="0" algn="l">
              <a:lnSpc>
                <a:spcPct val="115000"/>
              </a:lnSpc>
              <a:spcBef>
                <a:spcPts val="2200"/>
              </a:spcBef>
              <a:buNone/>
            </a:pPr>
            <a:r>
              <a:rPr lang="en" sz="6000">
                <a:solidFill>
                  <a:srgbClr val="FFFFFF"/>
                </a:solidFill>
                <a:latin typeface="Oswald"/>
                <a:ea typeface="Oswald"/>
                <a:cs typeface="Oswald"/>
                <a:sym typeface="Oswald"/>
              </a:rPr>
              <a:t>Color</a:t>
            </a:r>
            <a:r>
              <a:rPr b="0" lang="en" sz="6000">
                <a:solidFill>
                  <a:srgbClr val="FFFFFF"/>
                </a:solidFill>
                <a:latin typeface="Oswald"/>
                <a:ea typeface="Oswald"/>
                <a:cs typeface="Oswald"/>
                <a:sym typeface="Oswald"/>
              </a:rPr>
              <a:t> is a powerful and evocative tool — primarily because it works on a </a:t>
            </a:r>
            <a:r>
              <a:rPr b="0" lang="en" sz="6000">
                <a:solidFill>
                  <a:srgbClr val="FFFF00"/>
                </a:solidFill>
                <a:latin typeface="Oswald"/>
                <a:ea typeface="Oswald"/>
                <a:cs typeface="Oswald"/>
                <a:sym typeface="Oswald"/>
              </a:rPr>
              <a:t>subliminal level.</a:t>
            </a:r>
          </a:p>
          <a:p>
            <a:pPr lvl="0" rtl="0">
              <a:spcBef>
                <a:spcPts val="0"/>
              </a:spcBef>
              <a:buNone/>
            </a:pPr>
            <a:r>
              <a:t/>
            </a:r>
            <a:endParaRPr>
              <a:solidFill>
                <a:srgbClr val="FFFFFF"/>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436675" y="2028815"/>
            <a:ext cx="8229600" cy="857400"/>
          </a:xfrm>
          <a:prstGeom prst="rect">
            <a:avLst/>
          </a:prstGeom>
        </p:spPr>
        <p:txBody>
          <a:bodyPr anchorCtr="0" anchor="b" bIns="91425" lIns="91425" rIns="91425" tIns="91425">
            <a:noAutofit/>
          </a:bodyPr>
          <a:lstStyle/>
          <a:p>
            <a:pPr lvl="0" algn="ctr">
              <a:spcBef>
                <a:spcPts val="0"/>
              </a:spcBef>
              <a:buNone/>
            </a:pPr>
            <a:r>
              <a:rPr lang="en" sz="4800">
                <a:solidFill>
                  <a:srgbClr val="FFFFFF"/>
                </a:solidFill>
              </a:rPr>
              <a:t>Color + HTML</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idx="1" type="body"/>
          </p:nvPr>
        </p:nvSpPr>
        <p:spPr>
          <a:xfrm>
            <a:off x="4513775" y="245403"/>
            <a:ext cx="4341900" cy="3667500"/>
          </a:xfrm>
          <a:prstGeom prst="rect">
            <a:avLst/>
          </a:prstGeom>
        </p:spPr>
        <p:txBody>
          <a:bodyPr anchorCtr="0" anchor="t" bIns="91425" lIns="91425" rIns="91425" tIns="91425">
            <a:noAutofit/>
          </a:bodyPr>
          <a:lstStyle/>
          <a:p>
            <a:pPr lvl="0" rtl="0">
              <a:lnSpc>
                <a:spcPct val="115000"/>
              </a:lnSpc>
              <a:spcBef>
                <a:spcPts val="0"/>
              </a:spcBef>
              <a:buNone/>
            </a:pPr>
            <a:r>
              <a:rPr b="1" lang="en" sz="2400">
                <a:solidFill>
                  <a:srgbClr val="000000"/>
                </a:solidFill>
                <a:latin typeface="Oswald"/>
                <a:ea typeface="Oswald"/>
                <a:cs typeface="Oswald"/>
                <a:sym typeface="Oswald"/>
              </a:rPr>
              <a:t>Subtractive Color</a:t>
            </a:r>
            <a:r>
              <a:rPr b="1" lang="en" sz="1800">
                <a:solidFill>
                  <a:srgbClr val="000000"/>
                </a:solidFill>
                <a:latin typeface="Oswald"/>
                <a:ea typeface="Oswald"/>
                <a:cs typeface="Oswald"/>
                <a:sym typeface="Oswald"/>
              </a:rPr>
              <a:t> </a:t>
            </a:r>
          </a:p>
          <a:p>
            <a:pPr lvl="0" rtl="0">
              <a:lnSpc>
                <a:spcPct val="115000"/>
              </a:lnSpc>
              <a:spcBef>
                <a:spcPts val="0"/>
              </a:spcBef>
              <a:buNone/>
            </a:pPr>
            <a:r>
              <a:rPr lang="en" sz="1400">
                <a:solidFill>
                  <a:srgbClr val="000000"/>
                </a:solidFill>
              </a:rPr>
              <a:t>Used in painting and printing.  Subtractive color mixing means beginning with white and ending with black; as color is added, the resulting tone gets darker and tends towards </a:t>
            </a:r>
            <a:r>
              <a:rPr b="1" i="1" lang="en" sz="1400">
                <a:solidFill>
                  <a:srgbClr val="000000"/>
                </a:solidFill>
              </a:rPr>
              <a:t>black</a:t>
            </a:r>
            <a:r>
              <a:rPr lang="en" sz="1400">
                <a:solidFill>
                  <a:srgbClr val="000000"/>
                </a:solidFill>
              </a:rPr>
              <a:t>.</a:t>
            </a:r>
          </a:p>
          <a:p>
            <a:pPr lvl="0" rtl="0">
              <a:lnSpc>
                <a:spcPct val="115000"/>
              </a:lnSpc>
              <a:spcBef>
                <a:spcPts val="0"/>
              </a:spcBef>
              <a:buNone/>
            </a:pPr>
            <a:r>
              <a:t/>
            </a:r>
            <a:endParaRPr sz="1400">
              <a:solidFill>
                <a:srgbClr val="000000"/>
              </a:solidFill>
            </a:endParaRPr>
          </a:p>
          <a:p>
            <a:pPr lvl="0" rtl="0">
              <a:lnSpc>
                <a:spcPct val="115000"/>
              </a:lnSpc>
              <a:spcBef>
                <a:spcPts val="0"/>
              </a:spcBef>
              <a:buNone/>
            </a:pPr>
            <a:r>
              <a:rPr b="1" lang="en" sz="1400">
                <a:solidFill>
                  <a:srgbClr val="000000"/>
                </a:solidFill>
              </a:rPr>
              <a:t>CMYK is a </a:t>
            </a:r>
            <a:r>
              <a:rPr b="1" i="1" lang="en" sz="1400">
                <a:solidFill>
                  <a:srgbClr val="000000"/>
                </a:solidFill>
              </a:rPr>
              <a:t>subtractive</a:t>
            </a:r>
            <a:r>
              <a:rPr b="1" lang="en" sz="1400">
                <a:solidFill>
                  <a:srgbClr val="000000"/>
                </a:solidFill>
              </a:rPr>
              <a:t> color system.</a:t>
            </a:r>
          </a:p>
          <a:p>
            <a:pPr lvl="0" rtl="0">
              <a:lnSpc>
                <a:spcPct val="115000"/>
              </a:lnSpc>
              <a:spcBef>
                <a:spcPts val="0"/>
              </a:spcBef>
              <a:buNone/>
            </a:pPr>
            <a:r>
              <a:rPr b="1" lang="en" sz="1400"/>
              <a:t>Use for print projects.</a:t>
            </a:r>
          </a:p>
        </p:txBody>
      </p:sp>
      <p:sp>
        <p:nvSpPr>
          <p:cNvPr id="189" name="Shape 189"/>
          <p:cNvSpPr txBox="1"/>
          <p:nvPr>
            <p:ph idx="1" type="body"/>
          </p:nvPr>
        </p:nvSpPr>
        <p:spPr>
          <a:xfrm>
            <a:off x="363600" y="232465"/>
            <a:ext cx="4077600" cy="3667500"/>
          </a:xfrm>
          <a:prstGeom prst="rect">
            <a:avLst/>
          </a:prstGeom>
        </p:spPr>
        <p:txBody>
          <a:bodyPr anchorCtr="0" anchor="t" bIns="91425" lIns="91425" rIns="91425" tIns="91425">
            <a:noAutofit/>
          </a:bodyPr>
          <a:lstStyle/>
          <a:p>
            <a:pPr lvl="0" rtl="0">
              <a:lnSpc>
                <a:spcPct val="115000"/>
              </a:lnSpc>
              <a:spcBef>
                <a:spcPts val="0"/>
              </a:spcBef>
              <a:buNone/>
            </a:pPr>
            <a:r>
              <a:rPr b="1" lang="en" sz="2400">
                <a:solidFill>
                  <a:srgbClr val="000000"/>
                </a:solidFill>
                <a:latin typeface="Oswald"/>
                <a:ea typeface="Oswald"/>
                <a:cs typeface="Oswald"/>
                <a:sym typeface="Oswald"/>
              </a:rPr>
              <a:t>Additive Color</a:t>
            </a:r>
          </a:p>
          <a:p>
            <a:pPr lvl="0" rtl="0">
              <a:lnSpc>
                <a:spcPct val="115000"/>
              </a:lnSpc>
              <a:spcBef>
                <a:spcPts val="0"/>
              </a:spcBef>
              <a:buNone/>
            </a:pPr>
            <a:r>
              <a:rPr lang="en" sz="1400">
                <a:solidFill>
                  <a:srgbClr val="000000"/>
                </a:solidFill>
              </a:rPr>
              <a:t>Colors on a computer screen are created with light. Additive color mixing begins with black and ends with white; as more color is added, the result is lighter and tends towards </a:t>
            </a:r>
            <a:r>
              <a:rPr b="1" i="1" lang="en" sz="1400">
                <a:solidFill>
                  <a:srgbClr val="000000"/>
                </a:solidFill>
              </a:rPr>
              <a:t>white</a:t>
            </a:r>
            <a:r>
              <a:rPr lang="en" sz="1400">
                <a:solidFill>
                  <a:srgbClr val="000000"/>
                </a:solidFill>
              </a:rPr>
              <a:t>.</a:t>
            </a:r>
          </a:p>
          <a:p>
            <a:pPr lvl="0" rtl="0">
              <a:lnSpc>
                <a:spcPct val="115000"/>
              </a:lnSpc>
              <a:spcBef>
                <a:spcPts val="0"/>
              </a:spcBef>
              <a:buNone/>
            </a:pPr>
            <a:r>
              <a:t/>
            </a:r>
            <a:endParaRPr b="1" sz="1400">
              <a:solidFill>
                <a:srgbClr val="000000"/>
              </a:solidFill>
            </a:endParaRPr>
          </a:p>
          <a:p>
            <a:pPr lvl="0" rtl="0">
              <a:lnSpc>
                <a:spcPct val="115000"/>
              </a:lnSpc>
              <a:spcBef>
                <a:spcPts val="0"/>
              </a:spcBef>
              <a:buNone/>
            </a:pPr>
            <a:r>
              <a:rPr b="1" lang="en" sz="1400">
                <a:solidFill>
                  <a:srgbClr val="000000"/>
                </a:solidFill>
              </a:rPr>
              <a:t>RGB is an </a:t>
            </a:r>
            <a:r>
              <a:rPr b="1" i="1" lang="en" sz="1400">
                <a:solidFill>
                  <a:srgbClr val="000000"/>
                </a:solidFill>
              </a:rPr>
              <a:t>additive</a:t>
            </a:r>
            <a:r>
              <a:rPr b="1" lang="en" sz="1400">
                <a:solidFill>
                  <a:srgbClr val="000000"/>
                </a:solidFill>
              </a:rPr>
              <a:t> color system.</a:t>
            </a:r>
          </a:p>
          <a:p>
            <a:pPr lvl="0" rtl="0">
              <a:lnSpc>
                <a:spcPct val="115000"/>
              </a:lnSpc>
              <a:spcBef>
                <a:spcPts val="0"/>
              </a:spcBef>
              <a:buNone/>
            </a:pPr>
            <a:r>
              <a:rPr b="1" lang="en" sz="1400">
                <a:solidFill>
                  <a:srgbClr val="000000"/>
                </a:solidFill>
              </a:rPr>
              <a:t>Use for digital projects.</a:t>
            </a:r>
          </a:p>
          <a:p>
            <a:pPr lvl="0" rtl="0">
              <a:lnSpc>
                <a:spcPct val="115000"/>
              </a:lnSpc>
              <a:spcBef>
                <a:spcPts val="0"/>
              </a:spcBef>
              <a:buNone/>
            </a:pPr>
            <a:r>
              <a:t/>
            </a:r>
            <a:endParaRPr sz="1400"/>
          </a:p>
        </p:txBody>
      </p:sp>
      <p:pic>
        <p:nvPicPr>
          <p:cNvPr id="190" name="Shape 190"/>
          <p:cNvPicPr preferRelativeResize="0"/>
          <p:nvPr/>
        </p:nvPicPr>
        <p:blipFill>
          <a:blip r:embed="rId3">
            <a:alphaModFix/>
          </a:blip>
          <a:stretch>
            <a:fillRect/>
          </a:stretch>
        </p:blipFill>
        <p:spPr>
          <a:xfrm>
            <a:off x="810450" y="2541310"/>
            <a:ext cx="2521106" cy="2445851"/>
          </a:xfrm>
          <a:prstGeom prst="rect">
            <a:avLst/>
          </a:prstGeom>
          <a:noFill/>
          <a:ln>
            <a:noFill/>
          </a:ln>
        </p:spPr>
      </p:pic>
      <p:pic>
        <p:nvPicPr>
          <p:cNvPr id="191" name="Shape 191"/>
          <p:cNvPicPr preferRelativeResize="0"/>
          <p:nvPr/>
        </p:nvPicPr>
        <p:blipFill>
          <a:blip r:embed="rId4">
            <a:alphaModFix/>
          </a:blip>
          <a:stretch>
            <a:fillRect/>
          </a:stretch>
        </p:blipFill>
        <p:spPr>
          <a:xfrm>
            <a:off x="5428427" y="2525746"/>
            <a:ext cx="2521105" cy="2476987"/>
          </a:xfrm>
          <a:prstGeom prst="rect">
            <a:avLst/>
          </a:prstGeom>
          <a:noFill/>
          <a:ln>
            <a:noFill/>
          </a:ln>
        </p:spPr>
      </p:pic>
      <p:cxnSp>
        <p:nvCxnSpPr>
          <p:cNvPr id="192" name="Shape 192"/>
          <p:cNvCxnSpPr/>
          <p:nvPr/>
        </p:nvCxnSpPr>
        <p:spPr>
          <a:xfrm>
            <a:off x="4422175" y="6450"/>
            <a:ext cx="0" cy="5153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Oswald"/>
                <a:ea typeface="Oswald"/>
                <a:cs typeface="Oswald"/>
                <a:sym typeface="Oswald"/>
              </a:rPr>
              <a:t>#hexcodes</a:t>
            </a:r>
          </a:p>
        </p:txBody>
      </p:sp>
      <p:pic>
        <p:nvPicPr>
          <p:cNvPr id="198" name="Shape 198"/>
          <p:cNvPicPr preferRelativeResize="0"/>
          <p:nvPr/>
        </p:nvPicPr>
        <p:blipFill>
          <a:blip r:embed="rId3">
            <a:alphaModFix/>
          </a:blip>
          <a:stretch>
            <a:fillRect/>
          </a:stretch>
        </p:blipFill>
        <p:spPr>
          <a:xfrm>
            <a:off x="457200" y="1200150"/>
            <a:ext cx="4510749" cy="3694725"/>
          </a:xfrm>
          <a:prstGeom prst="rect">
            <a:avLst/>
          </a:prstGeom>
          <a:noFill/>
          <a:ln>
            <a:noFill/>
          </a:ln>
        </p:spPr>
      </p:pic>
      <p:sp>
        <p:nvSpPr>
          <p:cNvPr id="199" name="Shape 199"/>
          <p:cNvSpPr txBox="1"/>
          <p:nvPr/>
        </p:nvSpPr>
        <p:spPr>
          <a:xfrm>
            <a:off x="5471400" y="1123950"/>
            <a:ext cx="2986800" cy="3976200"/>
          </a:xfrm>
          <a:prstGeom prst="rect">
            <a:avLst/>
          </a:prstGeom>
          <a:noFill/>
          <a:ln>
            <a:noFill/>
          </a:ln>
        </p:spPr>
        <p:txBody>
          <a:bodyPr anchorCtr="0" anchor="t" bIns="91425" lIns="91425" rIns="91425" tIns="91425">
            <a:noAutofit/>
          </a:bodyPr>
          <a:lstStyle/>
          <a:p>
            <a:pPr lvl="0" rtl="0">
              <a:spcBef>
                <a:spcPts val="0"/>
              </a:spcBef>
              <a:buNone/>
            </a:pPr>
            <a:r>
              <a:rPr lang="en" sz="2400"/>
              <a:t>Hexcodes are made up of a </a:t>
            </a:r>
            <a:r>
              <a:rPr b="1" lang="en" sz="2400"/>
              <a:t>hash sign (#)</a:t>
            </a:r>
            <a:r>
              <a:rPr lang="en" sz="2400"/>
              <a:t> followed by </a:t>
            </a:r>
            <a:r>
              <a:rPr b="1" lang="en" sz="2400"/>
              <a:t>three pairs of hexadecimal numbers</a:t>
            </a:r>
            <a:r>
              <a:rPr lang="en" sz="2400"/>
              <a:t>. </a:t>
            </a:r>
          </a:p>
          <a:p>
            <a:pPr lvl="0" rtl="0">
              <a:spcBef>
                <a:spcPts val="0"/>
              </a:spcBef>
              <a:buNone/>
            </a:pPr>
            <a:br>
              <a:rPr lang="en" sz="2400"/>
            </a:br>
            <a:r>
              <a:rPr lang="en" sz="2400"/>
              <a:t>The number pairs represent, in order, </a:t>
            </a:r>
            <a:r>
              <a:rPr lang="en" sz="2400">
                <a:solidFill>
                  <a:srgbClr val="CC0000"/>
                </a:solidFill>
              </a:rPr>
              <a:t>red</a:t>
            </a:r>
            <a:r>
              <a:rPr lang="en" sz="2400"/>
              <a:t> </a:t>
            </a:r>
            <a:r>
              <a:rPr lang="en" sz="2400">
                <a:solidFill>
                  <a:srgbClr val="38761D"/>
                </a:solidFill>
              </a:rPr>
              <a:t>green</a:t>
            </a:r>
            <a:r>
              <a:rPr lang="en" sz="2400"/>
              <a:t> </a:t>
            </a:r>
            <a:r>
              <a:rPr lang="en" sz="2400">
                <a:solidFill>
                  <a:srgbClr val="0000FF"/>
                </a:solidFill>
              </a:rPr>
              <a:t>blue</a:t>
            </a:r>
            <a:r>
              <a:rPr lang="en" sz="2400"/>
              <a: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Base ten: decimal</a:t>
            </a:r>
          </a:p>
        </p:txBody>
      </p:sp>
      <p:sp>
        <p:nvSpPr>
          <p:cNvPr id="205" name="Shape 205"/>
          <p:cNvSpPr txBox="1"/>
          <p:nvPr>
            <p:ph idx="1" type="body"/>
          </p:nvPr>
        </p:nvSpPr>
        <p:spPr>
          <a:xfrm>
            <a:off x="457200" y="971550"/>
            <a:ext cx="8229600" cy="3725700"/>
          </a:xfrm>
          <a:prstGeom prst="rect">
            <a:avLst/>
          </a:prstGeom>
        </p:spPr>
        <p:txBody>
          <a:bodyPr anchorCtr="0" anchor="t" bIns="91425" lIns="91425" rIns="91425" tIns="91425">
            <a:noAutofit/>
          </a:bodyPr>
          <a:lstStyle/>
          <a:p>
            <a:pPr lvl="0">
              <a:spcBef>
                <a:spcPts val="0"/>
              </a:spcBef>
              <a:buNone/>
            </a:pPr>
            <a:r>
              <a:rPr lang="en" sz="2400"/>
              <a:t>We humans love the decimal system. </a:t>
            </a:r>
          </a:p>
          <a:p>
            <a:pPr lvl="0">
              <a:spcBef>
                <a:spcPts val="0"/>
              </a:spcBef>
              <a:buNone/>
            </a:pPr>
            <a:r>
              <a:rPr lang="en" sz="2400"/>
              <a:t>Maybe it has to do with our ten fingers or our ten toes, but most everything we do in math relates to the sequence 1, 2, 3, 4, 5, 6, 7, 8, 9, 10...</a:t>
            </a:r>
          </a:p>
        </p:txBody>
      </p:sp>
      <p:pic>
        <p:nvPicPr>
          <p:cNvPr id="206" name="Shape 206"/>
          <p:cNvPicPr preferRelativeResize="0"/>
          <p:nvPr/>
        </p:nvPicPr>
        <p:blipFill>
          <a:blip r:embed="rId3">
            <a:alphaModFix/>
          </a:blip>
          <a:stretch>
            <a:fillRect/>
          </a:stretch>
        </p:blipFill>
        <p:spPr>
          <a:xfrm>
            <a:off x="4705399" y="2675775"/>
            <a:ext cx="3619500" cy="2228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Base two: binary</a:t>
            </a:r>
          </a:p>
        </p:txBody>
      </p:sp>
      <p:sp>
        <p:nvSpPr>
          <p:cNvPr id="212" name="Shape 212"/>
          <p:cNvSpPr txBox="1"/>
          <p:nvPr>
            <p:ph idx="1" type="body"/>
          </p:nvPr>
        </p:nvSpPr>
        <p:spPr>
          <a:xfrm>
            <a:off x="457200" y="1200150"/>
            <a:ext cx="8229600" cy="3725700"/>
          </a:xfrm>
          <a:prstGeom prst="rect">
            <a:avLst/>
          </a:prstGeom>
        </p:spPr>
        <p:txBody>
          <a:bodyPr anchorCtr="0" anchor="t" bIns="91425" lIns="91425" rIns="91425" tIns="91425">
            <a:noAutofit/>
          </a:bodyPr>
          <a:lstStyle/>
          <a:p>
            <a:pPr lvl="0" rtl="0">
              <a:spcBef>
                <a:spcPts val="0"/>
              </a:spcBef>
              <a:buNone/>
            </a:pPr>
            <a:r>
              <a:rPr lang="en" sz="2400"/>
              <a:t>Computers, on the other hand, prefer the simpler world of ones and zeros where 0, 1, 2, 3, 4 and so on is represented as 0, 1, 10, 11, 100...</a:t>
            </a:r>
          </a:p>
          <a:p>
            <a:pPr indent="0" lvl="0" marL="457200" rtl="0">
              <a:lnSpc>
                <a:spcPct val="115000"/>
              </a:lnSpc>
              <a:spcBef>
                <a:spcPts val="0"/>
              </a:spcBef>
              <a:buNone/>
            </a:pPr>
            <a:br>
              <a:rPr i="1" lang="en" sz="2400">
                <a:solidFill>
                  <a:srgbClr val="2D2F2B"/>
                </a:solidFill>
              </a:rPr>
            </a:br>
            <a:r>
              <a:rPr i="1" lang="en" sz="2400">
                <a:solidFill>
                  <a:srgbClr val="9900FF"/>
                </a:solidFill>
              </a:rPr>
              <a:t>“There are only 10 types of people in the world: those who understand binary, and those who don't.”</a:t>
            </a:r>
          </a:p>
          <a:p>
            <a:pPr lvl="0" rtl="0">
              <a:lnSpc>
                <a:spcPct val="115000"/>
              </a:lnSpc>
              <a:spcBef>
                <a:spcPts val="0"/>
              </a:spcBef>
              <a:buNone/>
            </a:pPr>
            <a:r>
              <a:t/>
            </a:r>
            <a:endParaRPr/>
          </a:p>
          <a:p>
            <a:pPr lvl="0">
              <a:spcBef>
                <a:spcPts val="0"/>
              </a:spcBef>
              <a:buNone/>
            </a:pPr>
            <a:r>
              <a:rPr lang="en" sz="1800" u="sng">
                <a:solidFill>
                  <a:schemeClr val="hlink"/>
                </a:solidFill>
                <a:hlinkClick r:id="rId3"/>
              </a:rPr>
              <a:t>http://www.youtube.com/watch?v=B1BdQcJ2ZYY</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p:nvPr/>
        </p:nvSpPr>
        <p:spPr>
          <a:xfrm>
            <a:off x="4568000" y="3886537"/>
            <a:ext cx="4575900" cy="1257000"/>
          </a:xfrm>
          <a:prstGeom prst="rect">
            <a:avLst/>
          </a:prstGeom>
          <a:solidFill>
            <a:srgbClr val="FFFFFF"/>
          </a:solidFill>
          <a:ln cap="flat" cmpd="sng" w="19050">
            <a:solidFill>
              <a:srgbClr val="D9D9D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0" y="3886537"/>
            <a:ext cx="4575900" cy="1257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219" name="Shape 219"/>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Base sixteen: hexadecimal</a:t>
            </a:r>
          </a:p>
        </p:txBody>
      </p:sp>
      <p:sp>
        <p:nvSpPr>
          <p:cNvPr id="220" name="Shape 220"/>
          <p:cNvSpPr txBox="1"/>
          <p:nvPr>
            <p:ph idx="1" type="body"/>
          </p:nvPr>
        </p:nvSpPr>
        <p:spPr>
          <a:xfrm>
            <a:off x="457200" y="1047750"/>
            <a:ext cx="8229600" cy="2549400"/>
          </a:xfrm>
          <a:prstGeom prst="rect">
            <a:avLst/>
          </a:prstGeom>
        </p:spPr>
        <p:txBody>
          <a:bodyPr anchorCtr="0" anchor="t" bIns="91425" lIns="91425" rIns="91425" tIns="91425">
            <a:noAutofit/>
          </a:bodyPr>
          <a:lstStyle/>
          <a:p>
            <a:pPr lvl="0" rtl="0">
              <a:spcBef>
                <a:spcPts val="0"/>
              </a:spcBef>
              <a:buNone/>
            </a:pPr>
            <a:r>
              <a:rPr lang="en" sz="2400"/>
              <a:t>HTML prefers colors as hex values:</a:t>
            </a:r>
          </a:p>
          <a:p>
            <a:pPr lvl="0" rtl="0" algn="ctr">
              <a:spcBef>
                <a:spcPts val="0"/>
              </a:spcBef>
              <a:buNone/>
            </a:pPr>
            <a:r>
              <a:rPr b="1" lang="en" sz="2400"/>
              <a:t>0, 1, 2, 3, 4, 5, 6, 7, 8, 9, a, b, c, d, e, f...</a:t>
            </a:r>
          </a:p>
          <a:p>
            <a:pPr lvl="0" rtl="0">
              <a:spcBef>
                <a:spcPts val="0"/>
              </a:spcBef>
              <a:buNone/>
            </a:pPr>
            <a:r>
              <a:t/>
            </a:r>
            <a:endParaRPr sz="2400"/>
          </a:p>
          <a:p>
            <a:pPr lvl="0">
              <a:spcBef>
                <a:spcPts val="0"/>
              </a:spcBef>
              <a:buNone/>
            </a:pPr>
            <a:r>
              <a:rPr lang="en" sz="2400"/>
              <a:t>CSS uses three </a:t>
            </a:r>
            <a:r>
              <a:rPr b="1" lang="en" sz="2400"/>
              <a:t>hex pairs </a:t>
            </a:r>
            <a:r>
              <a:rPr lang="en" sz="2400"/>
              <a:t>to represent the amount of red, green and blue. 		</a:t>
            </a:r>
          </a:p>
          <a:p>
            <a:pPr lvl="0" rtl="0" algn="ctr">
              <a:spcBef>
                <a:spcPts val="0"/>
              </a:spcBef>
              <a:buNone/>
            </a:pPr>
            <a:r>
              <a:rPr b="1" lang="en" sz="2400"/>
              <a:t>#</a:t>
            </a:r>
            <a:r>
              <a:rPr b="1" lang="en" sz="2400">
                <a:solidFill>
                  <a:srgbClr val="CC0000"/>
                </a:solidFill>
              </a:rPr>
              <a:t>RED</a:t>
            </a:r>
            <a:r>
              <a:rPr b="1" lang="en" sz="2400"/>
              <a:t> </a:t>
            </a:r>
            <a:r>
              <a:rPr b="1" lang="en" sz="2400">
                <a:solidFill>
                  <a:srgbClr val="38761D"/>
                </a:solidFill>
              </a:rPr>
              <a:t>GREEN</a:t>
            </a:r>
            <a:r>
              <a:rPr b="1" lang="en" sz="2400"/>
              <a:t> </a:t>
            </a:r>
            <a:r>
              <a:rPr b="1" lang="en" sz="2400">
                <a:solidFill>
                  <a:srgbClr val="0000FF"/>
                </a:solidFill>
              </a:rPr>
              <a:t>BLUE</a:t>
            </a:r>
            <a:r>
              <a:rPr b="1" lang="en" sz="2400"/>
              <a:t>;</a:t>
            </a:r>
          </a:p>
          <a:p>
            <a:pPr lvl="0">
              <a:spcBef>
                <a:spcPts val="0"/>
              </a:spcBef>
              <a:buNone/>
            </a:pPr>
            <a:r>
              <a:t/>
            </a:r>
            <a:endParaRPr b="1" sz="2400">
              <a:solidFill>
                <a:srgbClr val="000000"/>
              </a:solidFill>
            </a:endParaRPr>
          </a:p>
        </p:txBody>
      </p:sp>
      <p:sp>
        <p:nvSpPr>
          <p:cNvPr id="221" name="Shape 221"/>
          <p:cNvSpPr txBox="1"/>
          <p:nvPr/>
        </p:nvSpPr>
        <p:spPr>
          <a:xfrm>
            <a:off x="700050" y="4086450"/>
            <a:ext cx="3000000" cy="857400"/>
          </a:xfrm>
          <a:prstGeom prst="rect">
            <a:avLst/>
          </a:prstGeom>
          <a:noFill/>
          <a:ln>
            <a:noFill/>
          </a:ln>
        </p:spPr>
        <p:txBody>
          <a:bodyPr anchorCtr="0" anchor="ctr" bIns="91425" lIns="91425" rIns="91425" tIns="91425">
            <a:noAutofit/>
          </a:bodyPr>
          <a:lstStyle/>
          <a:p>
            <a:pPr lvl="0" rtl="0" algn="ctr">
              <a:spcBef>
                <a:spcPts val="600"/>
              </a:spcBef>
              <a:buNone/>
            </a:pPr>
            <a:r>
              <a:rPr b="1" lang="en" sz="3000">
                <a:solidFill>
                  <a:srgbClr val="666666"/>
                </a:solidFill>
              </a:rPr>
              <a:t>#000000;</a:t>
            </a:r>
          </a:p>
        </p:txBody>
      </p:sp>
      <p:sp>
        <p:nvSpPr>
          <p:cNvPr id="222" name="Shape 222"/>
          <p:cNvSpPr txBox="1"/>
          <p:nvPr/>
        </p:nvSpPr>
        <p:spPr>
          <a:xfrm>
            <a:off x="5417375" y="4015012"/>
            <a:ext cx="3000000" cy="1000200"/>
          </a:xfrm>
          <a:prstGeom prst="rect">
            <a:avLst/>
          </a:prstGeom>
          <a:noFill/>
          <a:ln>
            <a:noFill/>
          </a:ln>
        </p:spPr>
        <p:txBody>
          <a:bodyPr anchorCtr="0" anchor="ctr" bIns="91425" lIns="91425" rIns="91425" tIns="91425">
            <a:noAutofit/>
          </a:bodyPr>
          <a:lstStyle/>
          <a:p>
            <a:pPr lvl="0" rtl="0" algn="ctr">
              <a:spcBef>
                <a:spcPts val="600"/>
              </a:spcBef>
              <a:buNone/>
            </a:pPr>
            <a:r>
              <a:rPr b="1" lang="en" sz="3000">
                <a:solidFill>
                  <a:srgbClr val="CCCCCC"/>
                </a:solidFill>
              </a:rPr>
              <a:t>#FFFFFF;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38"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0" y="0"/>
            <a:ext cx="6872578" cy="4581718"/>
          </a:xfrm>
          <a:prstGeom prst="rect">
            <a:avLst/>
          </a:prstGeom>
          <a:noFill/>
          <a:ln>
            <a:noFill/>
          </a:ln>
        </p:spPr>
      </p:pic>
      <p:sp>
        <p:nvSpPr>
          <p:cNvPr id="40" name="Shape 40"/>
          <p:cNvSpPr txBox="1"/>
          <p:nvPr>
            <p:ph idx="1" type="body"/>
          </p:nvPr>
        </p:nvSpPr>
        <p:spPr>
          <a:xfrm>
            <a:off x="457200" y="4527450"/>
            <a:ext cx="8229600" cy="550800"/>
          </a:xfrm>
          <a:prstGeom prst="rect">
            <a:avLst/>
          </a:prstGeom>
        </p:spPr>
        <p:txBody>
          <a:bodyPr anchorCtr="0" anchor="t" bIns="91425" lIns="91425" rIns="91425" tIns="91425">
            <a:noAutofit/>
          </a:bodyPr>
          <a:lstStyle/>
          <a:p>
            <a:pPr lvl="0">
              <a:spcBef>
                <a:spcPts val="0"/>
              </a:spcBef>
              <a:buNone/>
            </a:pPr>
            <a:r>
              <a:rPr lang="en" sz="1200" u="sng">
                <a:solidFill>
                  <a:schemeClr val="hlink"/>
                </a:solidFill>
                <a:hlinkClick r:id="rId4"/>
              </a:rPr>
              <a:t>http://www.empiricalzeal.com/2012/06/05/the-crayola-fication-of-the-world-how-we-gave-colors-names-and-it-messed-with-our-brains-part-i/</a:t>
            </a:r>
          </a:p>
          <a:p>
            <a:pPr lvl="0">
              <a:spcBef>
                <a:spcPts val="0"/>
              </a:spcBef>
              <a:buNone/>
            </a:pPr>
            <a:r>
              <a:t/>
            </a:r>
            <a:endParaRPr sz="1200"/>
          </a:p>
        </p:txBody>
      </p:sp>
      <p:sp>
        <p:nvSpPr>
          <p:cNvPr id="41" name="Shape 41"/>
          <p:cNvSpPr/>
          <p:nvPr/>
        </p:nvSpPr>
        <p:spPr>
          <a:xfrm>
            <a:off x="4635175" y="242662"/>
            <a:ext cx="2912100" cy="1011600"/>
          </a:xfrm>
          <a:prstGeom prst="wedgeEllipseCallout">
            <a:avLst>
              <a:gd fmla="val -58639" name="adj1"/>
              <a:gd fmla="val 37858" name="adj2"/>
            </a:avLst>
          </a:prstGeom>
          <a:solidFill>
            <a:srgbClr val="38761D"/>
          </a:solidFill>
          <a:ln>
            <a:noFill/>
          </a:ln>
        </p:spPr>
        <p:txBody>
          <a:bodyPr anchorCtr="0" anchor="ctr" bIns="91425" lIns="91425" rIns="91425" tIns="91425">
            <a:noAutofit/>
          </a:bodyPr>
          <a:lstStyle/>
          <a:p>
            <a:pPr lvl="0">
              <a:spcBef>
                <a:spcPts val="0"/>
              </a:spcBef>
              <a:buNone/>
            </a:pPr>
            <a:r>
              <a:t/>
            </a:r>
            <a:endParaRPr/>
          </a:p>
        </p:txBody>
      </p:sp>
      <p:sp>
        <p:nvSpPr>
          <p:cNvPr id="42" name="Shape 42"/>
          <p:cNvSpPr txBox="1"/>
          <p:nvPr/>
        </p:nvSpPr>
        <p:spPr>
          <a:xfrm>
            <a:off x="4976100" y="260456"/>
            <a:ext cx="2256600" cy="6996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FFFF"/>
                </a:solidFill>
              </a:rPr>
              <a:t>It’s not easy being green...</a:t>
            </a:r>
          </a:p>
        </p:txBody>
      </p:sp>
      <p:sp>
        <p:nvSpPr>
          <p:cNvPr id="43" name="Shape 43"/>
          <p:cNvSpPr/>
          <p:nvPr/>
        </p:nvSpPr>
        <p:spPr>
          <a:xfrm>
            <a:off x="3069325" y="2508806"/>
            <a:ext cx="6074700" cy="1321800"/>
          </a:xfrm>
          <a:prstGeom prst="rect">
            <a:avLst/>
          </a:prstGeom>
          <a:solidFill>
            <a:srgbClr val="38761D"/>
          </a:solidFill>
          <a:ln>
            <a:noFill/>
          </a:ln>
        </p:spPr>
        <p:txBody>
          <a:bodyPr anchorCtr="0" anchor="ctr" bIns="91425" lIns="91425" rIns="91425" tIns="91425">
            <a:noAutofit/>
          </a:bodyPr>
          <a:lstStyle/>
          <a:p>
            <a:pPr lvl="0">
              <a:spcBef>
                <a:spcPts val="0"/>
              </a:spcBef>
              <a:buNone/>
            </a:pPr>
            <a:r>
              <a:t/>
            </a:r>
            <a:endParaRPr>
              <a:solidFill>
                <a:srgbClr val="FFFFFF"/>
              </a:solidFill>
            </a:endParaRPr>
          </a:p>
        </p:txBody>
      </p:sp>
      <p:sp>
        <p:nvSpPr>
          <p:cNvPr id="44" name="Shape 44"/>
          <p:cNvSpPr txBox="1"/>
          <p:nvPr>
            <p:ph type="title"/>
          </p:nvPr>
        </p:nvSpPr>
        <p:spPr>
          <a:xfrm>
            <a:off x="3401175" y="2677250"/>
            <a:ext cx="5519100" cy="1172400"/>
          </a:xfrm>
          <a:prstGeom prst="rect">
            <a:avLst/>
          </a:prstGeom>
        </p:spPr>
        <p:txBody>
          <a:bodyPr anchorCtr="0" anchor="b" bIns="91425" lIns="91425" rIns="91425" tIns="91425">
            <a:noAutofit/>
          </a:bodyPr>
          <a:lstStyle/>
          <a:p>
            <a:pPr lvl="0" rtl="0" algn="r">
              <a:lnSpc>
                <a:spcPct val="100000"/>
              </a:lnSpc>
              <a:spcBef>
                <a:spcPts val="0"/>
              </a:spcBef>
              <a:buNone/>
            </a:pPr>
            <a:r>
              <a:rPr lang="en" sz="4200">
                <a:solidFill>
                  <a:srgbClr val="FFFFFF"/>
                </a:solidFill>
              </a:rPr>
              <a:t>Do we all see color in the same way?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idx="1" type="body"/>
          </p:nvPr>
        </p:nvSpPr>
        <p:spPr>
          <a:xfrm>
            <a:off x="457200" y="340331"/>
            <a:ext cx="8229600" cy="4585500"/>
          </a:xfrm>
          <a:prstGeom prst="rect">
            <a:avLst/>
          </a:prstGeom>
        </p:spPr>
        <p:txBody>
          <a:bodyPr anchorCtr="0" anchor="t" bIns="91425" lIns="91425" rIns="91425" tIns="91425">
            <a:noAutofit/>
          </a:bodyPr>
          <a:lstStyle/>
          <a:p>
            <a:pPr lvl="0" rtl="0">
              <a:spcBef>
                <a:spcPts val="0"/>
              </a:spcBef>
              <a:buNone/>
            </a:pPr>
            <a:r>
              <a:rPr b="1" lang="en">
                <a:latin typeface="Oswald"/>
                <a:ea typeface="Oswald"/>
                <a:cs typeface="Oswald"/>
                <a:sym typeface="Oswald"/>
              </a:rPr>
              <a:t>Color Spaces</a:t>
            </a:r>
          </a:p>
          <a:p>
            <a:pPr lvl="0">
              <a:spcBef>
                <a:spcPts val="0"/>
              </a:spcBef>
              <a:buNone/>
            </a:pPr>
            <a:r>
              <a:t/>
            </a:r>
            <a:endParaRPr b="1" sz="600"/>
          </a:p>
          <a:p>
            <a:pPr lvl="0" rtl="0">
              <a:spcBef>
                <a:spcPts val="0"/>
              </a:spcBef>
              <a:buNone/>
            </a:pPr>
            <a:r>
              <a:rPr b="1" lang="en" sz="1800"/>
              <a:t>HSL</a:t>
            </a:r>
            <a:br>
              <a:rPr lang="en" sz="1800"/>
            </a:br>
            <a:r>
              <a:rPr i="1" lang="en" sz="1800"/>
              <a:t>Hue, saturation, light</a:t>
            </a:r>
          </a:p>
          <a:p>
            <a:pPr lvl="0" rtl="0">
              <a:spcBef>
                <a:spcPts val="0"/>
              </a:spcBef>
              <a:buNone/>
            </a:pPr>
            <a:r>
              <a:rPr lang="en" sz="1800">
                <a:solidFill>
                  <a:srgbClr val="0000FF"/>
                </a:solidFill>
                <a:highlight>
                  <a:srgbClr val="FFFFFF"/>
                </a:highlight>
                <a:latin typeface="Consolas"/>
                <a:ea typeface="Consolas"/>
                <a:cs typeface="Consolas"/>
                <a:sym typeface="Consolas"/>
              </a:rPr>
              <a:t>BLUE:  hsl(240, 100%, 50%);</a:t>
            </a:r>
          </a:p>
          <a:p>
            <a:pPr lvl="0" rtl="0">
              <a:spcBef>
                <a:spcPts val="0"/>
              </a:spcBef>
              <a:buNone/>
            </a:pPr>
            <a:r>
              <a:t/>
            </a:r>
            <a:endParaRPr sz="1800">
              <a:solidFill>
                <a:srgbClr val="333333"/>
              </a:solidFill>
              <a:highlight>
                <a:srgbClr val="FFFFFF"/>
              </a:highlight>
              <a:latin typeface="Consolas"/>
              <a:ea typeface="Consolas"/>
              <a:cs typeface="Consolas"/>
              <a:sym typeface="Consolas"/>
            </a:endParaRPr>
          </a:p>
          <a:p>
            <a:pPr lvl="0" rtl="0">
              <a:spcBef>
                <a:spcPts val="0"/>
              </a:spcBef>
              <a:buClr>
                <a:schemeClr val="dk1"/>
              </a:buClr>
              <a:buSzPct val="61111"/>
              <a:buFont typeface="Arial"/>
              <a:buNone/>
            </a:pPr>
            <a:r>
              <a:rPr b="1" lang="en" sz="1800"/>
              <a:t>RGB</a:t>
            </a:r>
            <a:br>
              <a:rPr lang="en" sz="1800"/>
            </a:br>
            <a:r>
              <a:rPr i="1" lang="en" sz="1800"/>
              <a:t>Red, green, blue - from 0 to 255</a:t>
            </a:r>
          </a:p>
          <a:p>
            <a:pPr lvl="0" rtl="0">
              <a:spcBef>
                <a:spcPts val="0"/>
              </a:spcBef>
              <a:buClr>
                <a:schemeClr val="dk1"/>
              </a:buClr>
              <a:buSzPct val="61111"/>
              <a:buFont typeface="Arial"/>
              <a:buNone/>
            </a:pPr>
            <a:r>
              <a:rPr lang="en" sz="1800">
                <a:solidFill>
                  <a:srgbClr val="0000FF"/>
                </a:solidFill>
                <a:highlight>
                  <a:srgbClr val="FFFFFF"/>
                </a:highlight>
                <a:latin typeface="Consolas"/>
                <a:ea typeface="Consolas"/>
                <a:cs typeface="Consolas"/>
                <a:sym typeface="Consolas"/>
              </a:rPr>
              <a:t>BLUE:  rgb(0, 0, 255);</a:t>
            </a:r>
          </a:p>
          <a:p>
            <a:pPr lvl="0" rtl="0">
              <a:spcBef>
                <a:spcPts val="0"/>
              </a:spcBef>
              <a:buNone/>
            </a:pPr>
            <a:r>
              <a:t/>
            </a:r>
            <a:endParaRPr sz="1800">
              <a:solidFill>
                <a:srgbClr val="333333"/>
              </a:solidFill>
              <a:highlight>
                <a:srgbClr val="FFFFFF"/>
              </a:highlight>
              <a:latin typeface="Consolas"/>
              <a:ea typeface="Consolas"/>
              <a:cs typeface="Consolas"/>
              <a:sym typeface="Consolas"/>
            </a:endParaRPr>
          </a:p>
          <a:p>
            <a:pPr lvl="0" rtl="0">
              <a:spcBef>
                <a:spcPts val="0"/>
              </a:spcBef>
              <a:buNone/>
            </a:pPr>
            <a:r>
              <a:rPr b="1" lang="en" sz="1800"/>
              <a:t>CMYK</a:t>
            </a:r>
            <a:br>
              <a:rPr lang="en" sz="1800"/>
            </a:br>
            <a:r>
              <a:rPr i="1" lang="en" sz="1800"/>
              <a:t>Cyan, Magenta, Yellow, Key/Black </a:t>
            </a:r>
          </a:p>
          <a:p>
            <a:pPr lvl="0" rtl="0">
              <a:spcBef>
                <a:spcPts val="0"/>
              </a:spcBef>
              <a:buClr>
                <a:schemeClr val="dk1"/>
              </a:buClr>
              <a:buSzPct val="61111"/>
              <a:buFont typeface="Arial"/>
              <a:buNone/>
            </a:pPr>
            <a:r>
              <a:rPr lang="en" sz="1800">
                <a:solidFill>
                  <a:srgbClr val="0000FF"/>
                </a:solidFill>
                <a:highlight>
                  <a:srgbClr val="FFFFFF"/>
                </a:highlight>
                <a:latin typeface="Consolas"/>
                <a:ea typeface="Consolas"/>
                <a:cs typeface="Consolas"/>
                <a:sym typeface="Consolas"/>
              </a:rPr>
              <a:t>BLUE:  cmyk(100%, 100%, 0%, 0%);</a:t>
            </a:r>
          </a:p>
          <a:p>
            <a:pPr lvl="0" rtl="0">
              <a:spcBef>
                <a:spcPts val="0"/>
              </a:spcBef>
              <a:buNone/>
            </a:pPr>
            <a:r>
              <a:t/>
            </a:r>
            <a:endParaRPr sz="1800">
              <a:solidFill>
                <a:srgbClr val="333333"/>
              </a:solidFill>
              <a:highlight>
                <a:srgbClr val="FFFFFF"/>
              </a:highlight>
              <a:latin typeface="Consolas"/>
              <a:ea typeface="Consolas"/>
              <a:cs typeface="Consolas"/>
              <a:sym typeface="Consolas"/>
            </a:endParaRPr>
          </a:p>
        </p:txBody>
      </p:sp>
      <p:pic>
        <p:nvPicPr>
          <p:cNvPr id="228" name="Shape 228"/>
          <p:cNvPicPr preferRelativeResize="0"/>
          <p:nvPr/>
        </p:nvPicPr>
        <p:blipFill>
          <a:blip r:embed="rId3">
            <a:alphaModFix/>
          </a:blip>
          <a:stretch>
            <a:fillRect/>
          </a:stretch>
        </p:blipFill>
        <p:spPr>
          <a:xfrm>
            <a:off x="5867400" y="397471"/>
            <a:ext cx="2400300" cy="2178843"/>
          </a:xfrm>
          <a:prstGeom prst="rect">
            <a:avLst/>
          </a:prstGeom>
          <a:noFill/>
          <a:ln>
            <a:noFill/>
          </a:ln>
        </p:spPr>
      </p:pic>
      <p:pic>
        <p:nvPicPr>
          <p:cNvPr id="229" name="Shape 229"/>
          <p:cNvPicPr preferRelativeResize="0"/>
          <p:nvPr/>
        </p:nvPicPr>
        <p:blipFill>
          <a:blip r:embed="rId4">
            <a:alphaModFix/>
          </a:blip>
          <a:stretch>
            <a:fillRect/>
          </a:stretch>
        </p:blipFill>
        <p:spPr>
          <a:xfrm>
            <a:off x="6248400" y="2892468"/>
            <a:ext cx="1828800" cy="182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"Web safe colors" no longer needed</a:t>
            </a:r>
          </a:p>
        </p:txBody>
      </p:sp>
      <p:sp>
        <p:nvSpPr>
          <p:cNvPr id="235" name="Shape 235"/>
          <p:cNvSpPr txBox="1"/>
          <p:nvPr>
            <p:ph idx="1" type="body"/>
          </p:nvPr>
        </p:nvSpPr>
        <p:spPr>
          <a:xfrm>
            <a:off x="5702075" y="1200150"/>
            <a:ext cx="2984700" cy="3725700"/>
          </a:xfrm>
          <a:prstGeom prst="rect">
            <a:avLst/>
          </a:prstGeom>
        </p:spPr>
        <p:txBody>
          <a:bodyPr anchorCtr="0" anchor="t" bIns="91425" lIns="91425" rIns="91425" tIns="91425">
            <a:noAutofit/>
          </a:bodyPr>
          <a:lstStyle/>
          <a:p>
            <a:pPr lvl="0" rtl="0">
              <a:lnSpc>
                <a:spcPct val="115000"/>
              </a:lnSpc>
              <a:spcBef>
                <a:spcPts val="0"/>
              </a:spcBef>
              <a:buNone/>
            </a:pPr>
            <a:r>
              <a:rPr lang="en" sz="1800">
                <a:solidFill>
                  <a:srgbClr val="000000"/>
                </a:solidFill>
              </a:rPr>
              <a:t>Although a monitor may be able to display 'true color' (16,000,000 colors), millions of these colors are outside of the spectrum available to printers.</a:t>
            </a:r>
          </a:p>
        </p:txBody>
      </p:sp>
      <p:pic>
        <p:nvPicPr>
          <p:cNvPr id="236" name="Shape 236"/>
          <p:cNvPicPr preferRelativeResize="0"/>
          <p:nvPr/>
        </p:nvPicPr>
        <p:blipFill>
          <a:blip r:embed="rId3">
            <a:alphaModFix/>
          </a:blip>
          <a:stretch>
            <a:fillRect/>
          </a:stretch>
        </p:blipFill>
        <p:spPr>
          <a:xfrm>
            <a:off x="553600" y="1210425"/>
            <a:ext cx="4762500" cy="3705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40" name="Shape 240"/>
        <p:cNvGrpSpPr/>
        <p:nvPr/>
      </p:nvGrpSpPr>
      <p:grpSpPr>
        <a:xfrm>
          <a:off x="0" y="0"/>
          <a:ext cx="0" cy="0"/>
          <a:chOff x="0" y="0"/>
          <a:chExt cx="0" cy="0"/>
        </a:xfrm>
      </p:grpSpPr>
      <p:sp>
        <p:nvSpPr>
          <p:cNvPr id="241" name="Shape 241"/>
          <p:cNvSpPr txBox="1"/>
          <p:nvPr>
            <p:ph type="title"/>
          </p:nvPr>
        </p:nvSpPr>
        <p:spPr>
          <a:xfrm>
            <a:off x="436675" y="2028815"/>
            <a:ext cx="8229600" cy="857400"/>
          </a:xfrm>
          <a:prstGeom prst="rect">
            <a:avLst/>
          </a:prstGeom>
        </p:spPr>
        <p:txBody>
          <a:bodyPr anchorCtr="0" anchor="b" bIns="91425" lIns="91425" rIns="91425" tIns="91425">
            <a:noAutofit/>
          </a:bodyPr>
          <a:lstStyle/>
          <a:p>
            <a:pPr lvl="0" rtl="0" algn="ctr">
              <a:spcBef>
                <a:spcPts val="0"/>
              </a:spcBef>
              <a:buNone/>
            </a:pPr>
            <a:r>
              <a:rPr lang="en" sz="4800">
                <a:solidFill>
                  <a:srgbClr val="FFFFFF"/>
                </a:solidFill>
              </a:rPr>
              <a:t>Choosing Colors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578575" y="285750"/>
            <a:ext cx="3400425" cy="4572000"/>
          </a:xfrm>
          <a:prstGeom prst="rect">
            <a:avLst/>
          </a:prstGeom>
          <a:noFill/>
          <a:ln>
            <a:noFill/>
          </a:ln>
        </p:spPr>
      </p:pic>
      <p:sp>
        <p:nvSpPr>
          <p:cNvPr id="247" name="Shape 247"/>
          <p:cNvSpPr txBox="1"/>
          <p:nvPr/>
        </p:nvSpPr>
        <p:spPr>
          <a:xfrm>
            <a:off x="5198400" y="4427925"/>
            <a:ext cx="3129300" cy="622500"/>
          </a:xfrm>
          <a:prstGeom prst="rect">
            <a:avLst/>
          </a:prstGeom>
          <a:noFill/>
          <a:ln>
            <a:noFill/>
          </a:ln>
        </p:spPr>
        <p:txBody>
          <a:bodyPr anchorCtr="0" anchor="ctr" bIns="91425" lIns="91425" rIns="91425" tIns="91425">
            <a:noAutofit/>
          </a:bodyPr>
          <a:lstStyle/>
          <a:p>
            <a:pPr lvl="0">
              <a:spcBef>
                <a:spcPts val="0"/>
              </a:spcBef>
              <a:buNone/>
            </a:pPr>
            <a:r>
              <a:rPr lang="en" u="sng">
                <a:solidFill>
                  <a:srgbClr val="FFFFFF"/>
                </a:solidFill>
                <a:hlinkClick r:id="rId4"/>
              </a:rPr>
              <a:t>http://www.janelockhart.com/portfolio/makeovers.php</a:t>
            </a:r>
          </a:p>
          <a:p>
            <a:pPr lvl="0" rt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57200" y="434578"/>
            <a:ext cx="8229600" cy="857400"/>
          </a:xfrm>
          <a:prstGeom prst="rect">
            <a:avLst/>
          </a:prstGeom>
        </p:spPr>
        <p:txBody>
          <a:bodyPr anchorCtr="0" anchor="b" bIns="91425" lIns="91425" rIns="91425" tIns="91425">
            <a:noAutofit/>
          </a:bodyPr>
          <a:lstStyle/>
          <a:p>
            <a:pPr lvl="0">
              <a:spcBef>
                <a:spcPts val="0"/>
              </a:spcBef>
              <a:buNone/>
            </a:pPr>
            <a:r>
              <a:rPr lang="en"/>
              <a:t>One possible method for picking a color palette.</a:t>
            </a:r>
          </a:p>
        </p:txBody>
      </p:sp>
      <p:sp>
        <p:nvSpPr>
          <p:cNvPr id="253" name="Shape 253"/>
          <p:cNvSpPr txBox="1"/>
          <p:nvPr>
            <p:ph idx="1" type="body"/>
          </p:nvPr>
        </p:nvSpPr>
        <p:spPr>
          <a:xfrm>
            <a:off x="457200" y="1330850"/>
            <a:ext cx="8229600" cy="3732000"/>
          </a:xfrm>
          <a:prstGeom prst="rect">
            <a:avLst/>
          </a:prstGeom>
        </p:spPr>
        <p:txBody>
          <a:bodyPr anchorCtr="0" anchor="t" bIns="91425" lIns="91425" rIns="91425" tIns="91425">
            <a:noAutofit/>
          </a:bodyPr>
          <a:lstStyle/>
          <a:p>
            <a:pPr lvl="0" rtl="0">
              <a:lnSpc>
                <a:spcPct val="115000"/>
              </a:lnSpc>
              <a:spcBef>
                <a:spcPts val="0"/>
              </a:spcBef>
              <a:buNone/>
            </a:pPr>
            <a:r>
              <a:rPr lang="en" sz="1800"/>
              <a:t>Choosing colors for your design is hard work, even though it seems like it should be easy.. </a:t>
            </a:r>
            <a:r>
              <a:rPr b="1" i="1" lang="en" sz="1800"/>
              <a:t>Just pick a color, right?</a:t>
            </a:r>
            <a:r>
              <a:rPr lang="en" sz="1800"/>
              <a:t> </a:t>
            </a:r>
          </a:p>
          <a:p>
            <a:pPr lvl="0" rtl="0">
              <a:lnSpc>
                <a:spcPct val="115000"/>
              </a:lnSpc>
              <a:spcBef>
                <a:spcPts val="0"/>
              </a:spcBef>
              <a:buNone/>
            </a:pPr>
            <a:r>
              <a:t/>
            </a:r>
            <a:endParaRPr sz="1800"/>
          </a:p>
          <a:p>
            <a:pPr lvl="0" rtl="0">
              <a:lnSpc>
                <a:spcPct val="115000"/>
              </a:lnSpc>
              <a:spcBef>
                <a:spcPts val="0"/>
              </a:spcBef>
              <a:buNone/>
            </a:pPr>
            <a:r>
              <a:rPr lang="en" sz="1800"/>
              <a:t>But you are capable of making design decisions and you can at least take this cognitive shift. Picking colors (well) is actually quite hard, but it can be learned. </a:t>
            </a:r>
          </a:p>
          <a:p>
            <a:pPr lvl="0" rtl="0">
              <a:lnSpc>
                <a:spcPct val="115000"/>
              </a:lnSpc>
              <a:spcBef>
                <a:spcPts val="0"/>
              </a:spcBef>
              <a:buNone/>
            </a:pPr>
            <a:r>
              <a:t/>
            </a:r>
            <a:endParaRPr sz="1800"/>
          </a:p>
          <a:p>
            <a:pPr lvl="0" rtl="0">
              <a:lnSpc>
                <a:spcPct val="115000"/>
              </a:lnSpc>
              <a:spcBef>
                <a:spcPts val="0"/>
              </a:spcBef>
              <a:buNone/>
            </a:pPr>
            <a:r>
              <a:rPr b="1" lang="en" sz="2000"/>
              <a:t>Color is information. We don’t code at random, and we shouldn’t pick colors at random either.</a:t>
            </a:r>
          </a:p>
          <a:p>
            <a:pPr lvl="0" rtl="0">
              <a:lnSpc>
                <a:spcPct val="115000"/>
              </a:lnSpc>
              <a:spcBef>
                <a:spcPts val="0"/>
              </a:spcBef>
              <a:buNone/>
            </a:pPr>
            <a:r>
              <a:t/>
            </a:r>
            <a:endParaRPr sz="1100"/>
          </a:p>
          <a:p>
            <a:pPr lvl="0" rtl="0">
              <a:lnSpc>
                <a:spcPct val="115000"/>
              </a:lnSpc>
              <a:spcBef>
                <a:spcPts val="0"/>
              </a:spcBef>
              <a:buNone/>
            </a:pPr>
            <a:r>
              <a:rPr lang="en" sz="1100" u="sng"/>
              <a:t>The following method is from</a:t>
            </a:r>
            <a:r>
              <a:rPr lang="en" sz="1100"/>
              <a:t>:</a:t>
            </a:r>
          </a:p>
          <a:p>
            <a:pPr lvl="0" rtl="0">
              <a:lnSpc>
                <a:spcPct val="115000"/>
              </a:lnSpc>
              <a:spcBef>
                <a:spcPts val="0"/>
              </a:spcBef>
              <a:buNone/>
            </a:pPr>
            <a:r>
              <a:rPr i="1" lang="en" sz="1100"/>
              <a:t>Practical Color Theory for People Who Code</a:t>
            </a:r>
            <a:br>
              <a:rPr i="1" lang="en" sz="1100"/>
            </a:br>
            <a:r>
              <a:rPr lang="en" sz="1100"/>
              <a:t>Natalia Shelburne</a:t>
            </a:r>
          </a:p>
          <a:p>
            <a:pPr lvl="0" rtl="0">
              <a:lnSpc>
                <a:spcPct val="115000"/>
              </a:lnSpc>
              <a:spcBef>
                <a:spcPts val="0"/>
              </a:spcBef>
              <a:buNone/>
            </a:pPr>
            <a:r>
              <a:rPr lang="en" sz="1100" u="sng">
                <a:solidFill>
                  <a:schemeClr val="hlink"/>
                </a:solidFill>
                <a:hlinkClick r:id="rId3"/>
              </a:rPr>
              <a:t>http://tallys.github.io/color-theory/</a:t>
            </a:r>
          </a:p>
          <a:p>
            <a:pPr lvl="0">
              <a:lnSpc>
                <a:spcPct val="115000"/>
              </a:lnSpc>
              <a:spcBef>
                <a:spcPts val="0"/>
              </a:spcBef>
              <a:buClr>
                <a:schemeClr val="dk1"/>
              </a:buClr>
              <a:buSzPct val="100000"/>
              <a:buFont typeface="Arial"/>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Pick a color by hue</a:t>
            </a:r>
          </a:p>
        </p:txBody>
      </p:sp>
      <p:sp>
        <p:nvSpPr>
          <p:cNvPr id="259" name="Shape 259"/>
          <p:cNvSpPr txBox="1"/>
          <p:nvPr>
            <p:ph idx="1" type="body"/>
          </p:nvPr>
        </p:nvSpPr>
        <p:spPr>
          <a:xfrm>
            <a:off x="457200" y="4001493"/>
            <a:ext cx="8229600" cy="924600"/>
          </a:xfrm>
          <a:prstGeom prst="rect">
            <a:avLst/>
          </a:prstGeom>
        </p:spPr>
        <p:txBody>
          <a:bodyPr anchorCtr="0" anchor="t" bIns="91425" lIns="91425" rIns="91425" tIns="91425">
            <a:noAutofit/>
          </a:bodyPr>
          <a:lstStyle/>
          <a:p>
            <a:pPr lvl="0">
              <a:spcBef>
                <a:spcPts val="0"/>
              </a:spcBef>
              <a:buNone/>
            </a:pPr>
            <a:r>
              <a:rPr lang="en" sz="1800"/>
              <a:t>This is what our website would look like if everything was this hue in its most saturated, chromatic, colorful state. </a:t>
            </a:r>
            <a:r>
              <a:rPr i="1" lang="en" sz="1800"/>
              <a:t>(Hue)</a:t>
            </a:r>
          </a:p>
        </p:txBody>
      </p:sp>
      <p:pic>
        <p:nvPicPr>
          <p:cNvPr id="260" name="Shape 260"/>
          <p:cNvPicPr preferRelativeResize="0"/>
          <p:nvPr/>
        </p:nvPicPr>
        <p:blipFill>
          <a:blip r:embed="rId3">
            <a:alphaModFix/>
          </a:blip>
          <a:stretch>
            <a:fillRect/>
          </a:stretch>
        </p:blipFill>
        <p:spPr>
          <a:xfrm>
            <a:off x="2792675" y="1356131"/>
            <a:ext cx="3558656" cy="2251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90402"/>
            <a:ext cx="8229600" cy="1390200"/>
          </a:xfrm>
          <a:prstGeom prst="rect">
            <a:avLst/>
          </a:prstGeom>
        </p:spPr>
        <p:txBody>
          <a:bodyPr anchorCtr="0" anchor="b" bIns="91425" lIns="91425" rIns="91425" tIns="91425">
            <a:noAutofit/>
          </a:bodyPr>
          <a:lstStyle/>
          <a:p>
            <a:pPr lvl="0" rtl="0">
              <a:spcBef>
                <a:spcPts val="0"/>
              </a:spcBef>
              <a:buNone/>
            </a:pPr>
            <a:r>
              <a:rPr lang="en"/>
              <a:t>Find the complementary color</a:t>
            </a:r>
            <a:br>
              <a:rPr lang="en"/>
            </a:br>
            <a:r>
              <a:rPr b="0" i="1" lang="en" sz="2400"/>
              <a:t>This is the color across from our original hue on the color wheel. If we mixed the two together, we would get grey.</a:t>
            </a:r>
          </a:p>
        </p:txBody>
      </p:sp>
      <p:sp>
        <p:nvSpPr>
          <p:cNvPr id="266" name="Shape 266"/>
          <p:cNvSpPr txBox="1"/>
          <p:nvPr>
            <p:ph idx="1" type="body"/>
          </p:nvPr>
        </p:nvSpPr>
        <p:spPr>
          <a:xfrm>
            <a:off x="457200" y="4001493"/>
            <a:ext cx="8229600" cy="924600"/>
          </a:xfrm>
          <a:prstGeom prst="rect">
            <a:avLst/>
          </a:prstGeom>
        </p:spPr>
        <p:txBody>
          <a:bodyPr anchorCtr="0" anchor="t" bIns="91425" lIns="91425" rIns="91425" tIns="91425">
            <a:noAutofit/>
          </a:bodyPr>
          <a:lstStyle/>
          <a:p>
            <a:pPr lvl="0" rtl="0">
              <a:spcBef>
                <a:spcPts val="0"/>
              </a:spcBef>
              <a:buNone/>
            </a:pPr>
            <a:r>
              <a:rPr lang="en" sz="1800"/>
              <a:t>With two hues, we can see the elements on our website. Notice that because of the high saturation, the colors seem to vibrate to our eyes. </a:t>
            </a:r>
            <a:r>
              <a:rPr i="1" lang="en" sz="1800"/>
              <a:t>(Warm + Cool / Temperature)</a:t>
            </a:r>
          </a:p>
        </p:txBody>
      </p:sp>
      <p:pic>
        <p:nvPicPr>
          <p:cNvPr id="267" name="Shape 267"/>
          <p:cNvPicPr preferRelativeResize="0"/>
          <p:nvPr/>
        </p:nvPicPr>
        <p:blipFill>
          <a:blip r:embed="rId3">
            <a:alphaModFix/>
          </a:blip>
          <a:stretch>
            <a:fillRect/>
          </a:stretch>
        </p:blipFill>
        <p:spPr>
          <a:xfrm>
            <a:off x="4297614" y="1541277"/>
            <a:ext cx="3558656" cy="2231704"/>
          </a:xfrm>
          <a:prstGeom prst="rect">
            <a:avLst/>
          </a:prstGeom>
          <a:noFill/>
          <a:ln>
            <a:noFill/>
          </a:ln>
        </p:spPr>
      </p:pic>
      <p:pic>
        <p:nvPicPr>
          <p:cNvPr id="268" name="Shape 268"/>
          <p:cNvPicPr preferRelativeResize="0"/>
          <p:nvPr/>
        </p:nvPicPr>
        <p:blipFill>
          <a:blip r:embed="rId4">
            <a:alphaModFix/>
          </a:blip>
          <a:stretch>
            <a:fillRect/>
          </a:stretch>
        </p:blipFill>
        <p:spPr>
          <a:xfrm>
            <a:off x="1066800" y="1709953"/>
            <a:ext cx="1894350" cy="1894350"/>
          </a:xfrm>
          <a:prstGeom prst="rect">
            <a:avLst/>
          </a:prstGeom>
          <a:noFill/>
          <a:ln>
            <a:noFill/>
          </a:ln>
        </p:spPr>
      </p:pic>
      <p:cxnSp>
        <p:nvCxnSpPr>
          <p:cNvPr id="269" name="Shape 269"/>
          <p:cNvCxnSpPr/>
          <p:nvPr/>
        </p:nvCxnSpPr>
        <p:spPr>
          <a:xfrm flipH="1" rot="10800000">
            <a:off x="873375" y="2499862"/>
            <a:ext cx="2913300" cy="296700"/>
          </a:xfrm>
          <a:prstGeom prst="straightConnector1">
            <a:avLst/>
          </a:prstGeom>
          <a:noFill/>
          <a:ln cap="flat" cmpd="sng" w="28575">
            <a:solidFill>
              <a:schemeClr val="dk2"/>
            </a:solidFill>
            <a:prstDash val="solid"/>
            <a:round/>
            <a:headEnd len="lg" w="lg" type="none"/>
            <a:tailEnd len="lg" w="lg"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Mix the colors. Create a relationship.</a:t>
            </a:r>
          </a:p>
        </p:txBody>
      </p:sp>
      <p:sp>
        <p:nvSpPr>
          <p:cNvPr id="275" name="Shape 275"/>
          <p:cNvSpPr txBox="1"/>
          <p:nvPr>
            <p:ph idx="1" type="body"/>
          </p:nvPr>
        </p:nvSpPr>
        <p:spPr>
          <a:xfrm>
            <a:off x="457200" y="3524925"/>
            <a:ext cx="8229600" cy="1401000"/>
          </a:xfrm>
          <a:prstGeom prst="rect">
            <a:avLst/>
          </a:prstGeom>
        </p:spPr>
        <p:txBody>
          <a:bodyPr anchorCtr="0" anchor="t" bIns="91425" lIns="91425" rIns="91425" tIns="91425">
            <a:noAutofit/>
          </a:bodyPr>
          <a:lstStyle/>
          <a:p>
            <a:pPr lvl="0" rtl="0">
              <a:spcBef>
                <a:spcPts val="0"/>
              </a:spcBef>
              <a:buNone/>
            </a:pPr>
            <a:r>
              <a:rPr lang="en" sz="1800"/>
              <a:t>Mixing a bit of one into the other (and visa versa) makes the colors seem like they are in the same lighting conditions. This echoes what we subconsciously know from nature. It also has the effect of desaturating the tones from their original brilliance. </a:t>
            </a:r>
            <a:r>
              <a:rPr i="1" lang="en" sz="1800"/>
              <a:t>(Saturation)</a:t>
            </a:r>
          </a:p>
        </p:txBody>
      </p:sp>
      <p:pic>
        <p:nvPicPr>
          <p:cNvPr id="276" name="Shape 276"/>
          <p:cNvPicPr preferRelativeResize="0"/>
          <p:nvPr/>
        </p:nvPicPr>
        <p:blipFill>
          <a:blip r:embed="rId3">
            <a:alphaModFix/>
          </a:blip>
          <a:stretch>
            <a:fillRect/>
          </a:stretch>
        </p:blipFill>
        <p:spPr>
          <a:xfrm>
            <a:off x="2201325" y="1218073"/>
            <a:ext cx="3527785" cy="22322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Create neutrals.</a:t>
            </a:r>
          </a:p>
        </p:txBody>
      </p:sp>
      <p:sp>
        <p:nvSpPr>
          <p:cNvPr id="282" name="Shape 282"/>
          <p:cNvSpPr txBox="1"/>
          <p:nvPr>
            <p:ph idx="1" type="body"/>
          </p:nvPr>
        </p:nvSpPr>
        <p:spPr>
          <a:xfrm>
            <a:off x="457200" y="3911568"/>
            <a:ext cx="8229600" cy="1016100"/>
          </a:xfrm>
          <a:prstGeom prst="rect">
            <a:avLst/>
          </a:prstGeom>
        </p:spPr>
        <p:txBody>
          <a:bodyPr anchorCtr="0" anchor="t" bIns="91425" lIns="91425" rIns="91425" tIns="91425">
            <a:noAutofit/>
          </a:bodyPr>
          <a:lstStyle/>
          <a:p>
            <a:pPr lvl="0" rtl="0">
              <a:spcBef>
                <a:spcPts val="0"/>
              </a:spcBef>
              <a:buNone/>
            </a:pPr>
            <a:r>
              <a:rPr lang="en" sz="1800"/>
              <a:t>To let your original color (your “call to action” color) pop, surround it with neutrals. Vary the neutral’s lightness to create highlights and shadows. </a:t>
            </a:r>
            <a:r>
              <a:rPr i="1" lang="en" sz="1800"/>
              <a:t>(Value)</a:t>
            </a:r>
          </a:p>
        </p:txBody>
      </p:sp>
      <p:pic>
        <p:nvPicPr>
          <p:cNvPr id="283" name="Shape 283"/>
          <p:cNvPicPr preferRelativeResize="0"/>
          <p:nvPr/>
        </p:nvPicPr>
        <p:blipFill>
          <a:blip r:embed="rId3">
            <a:alphaModFix/>
          </a:blip>
          <a:stretch>
            <a:fillRect/>
          </a:stretch>
        </p:blipFill>
        <p:spPr>
          <a:xfrm>
            <a:off x="3884067" y="1315597"/>
            <a:ext cx="3527793" cy="2216050"/>
          </a:xfrm>
          <a:prstGeom prst="rect">
            <a:avLst/>
          </a:prstGeom>
          <a:noFill/>
          <a:ln>
            <a:noFill/>
          </a:ln>
        </p:spPr>
      </p:pic>
      <p:pic>
        <p:nvPicPr>
          <p:cNvPr id="284" name="Shape 284"/>
          <p:cNvPicPr preferRelativeResize="0"/>
          <p:nvPr/>
        </p:nvPicPr>
        <p:blipFill>
          <a:blip r:embed="rId4">
            <a:alphaModFix/>
          </a:blip>
          <a:stretch>
            <a:fillRect/>
          </a:stretch>
        </p:blipFill>
        <p:spPr>
          <a:xfrm>
            <a:off x="556200" y="1315593"/>
            <a:ext cx="2278856" cy="8143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Create neutrals.</a:t>
            </a:r>
          </a:p>
        </p:txBody>
      </p:sp>
      <p:sp>
        <p:nvSpPr>
          <p:cNvPr id="290" name="Shape 290"/>
          <p:cNvSpPr txBox="1"/>
          <p:nvPr>
            <p:ph idx="1" type="body"/>
          </p:nvPr>
        </p:nvSpPr>
        <p:spPr>
          <a:xfrm>
            <a:off x="457200" y="3911568"/>
            <a:ext cx="8229600" cy="1034100"/>
          </a:xfrm>
          <a:prstGeom prst="rect">
            <a:avLst/>
          </a:prstGeom>
        </p:spPr>
        <p:txBody>
          <a:bodyPr anchorCtr="0" anchor="t" bIns="91425" lIns="91425" rIns="91425" tIns="91425">
            <a:noAutofit/>
          </a:bodyPr>
          <a:lstStyle/>
          <a:p>
            <a:pPr lvl="0" rtl="0">
              <a:spcBef>
                <a:spcPts val="0"/>
              </a:spcBef>
              <a:buNone/>
            </a:pPr>
            <a:r>
              <a:rPr lang="en" sz="1800"/>
              <a:t>Do the same with our primary color. Now nothing on the screen is irritating to our eyes. We’ve done a good job of creating a lot of forgettable, bland colors… </a:t>
            </a:r>
            <a:r>
              <a:rPr i="1" lang="en" sz="1800"/>
              <a:t>(Value)</a:t>
            </a:r>
          </a:p>
        </p:txBody>
      </p:sp>
      <p:pic>
        <p:nvPicPr>
          <p:cNvPr id="291" name="Shape 291"/>
          <p:cNvPicPr preferRelativeResize="0"/>
          <p:nvPr/>
        </p:nvPicPr>
        <p:blipFill>
          <a:blip r:embed="rId3">
            <a:alphaModFix/>
          </a:blip>
          <a:stretch>
            <a:fillRect/>
          </a:stretch>
        </p:blipFill>
        <p:spPr>
          <a:xfrm>
            <a:off x="560962" y="1337025"/>
            <a:ext cx="2271712" cy="771525"/>
          </a:xfrm>
          <a:prstGeom prst="rect">
            <a:avLst/>
          </a:prstGeom>
          <a:noFill/>
          <a:ln>
            <a:noFill/>
          </a:ln>
        </p:spPr>
      </p:pic>
      <p:pic>
        <p:nvPicPr>
          <p:cNvPr id="292" name="Shape 292"/>
          <p:cNvPicPr preferRelativeResize="0"/>
          <p:nvPr/>
        </p:nvPicPr>
        <p:blipFill>
          <a:blip r:embed="rId4">
            <a:alphaModFix/>
          </a:blip>
          <a:stretch>
            <a:fillRect/>
          </a:stretch>
        </p:blipFill>
        <p:spPr>
          <a:xfrm>
            <a:off x="3884079" y="1315593"/>
            <a:ext cx="3527793" cy="22061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8" name="Shape 48"/>
        <p:cNvGrpSpPr/>
        <p:nvPr/>
      </p:nvGrpSpPr>
      <p:grpSpPr>
        <a:xfrm>
          <a:off x="0" y="0"/>
          <a:ext cx="0" cy="0"/>
          <a:chOff x="0" y="0"/>
          <a:chExt cx="0" cy="0"/>
        </a:xfrm>
      </p:grpSpPr>
      <p:sp>
        <p:nvSpPr>
          <p:cNvPr id="49" name="Shape 49"/>
          <p:cNvSpPr txBox="1"/>
          <p:nvPr>
            <p:ph idx="1" type="body"/>
          </p:nvPr>
        </p:nvSpPr>
        <p:spPr>
          <a:xfrm>
            <a:off x="457200" y="4666912"/>
            <a:ext cx="3211500" cy="258900"/>
          </a:xfrm>
          <a:prstGeom prst="rect">
            <a:avLst/>
          </a:prstGeom>
        </p:spPr>
        <p:txBody>
          <a:bodyPr anchorCtr="0" anchor="t" bIns="91425" lIns="91425" rIns="91425" tIns="91425">
            <a:noAutofit/>
          </a:bodyPr>
          <a:lstStyle/>
          <a:p>
            <a:pPr lvl="0" algn="r">
              <a:spcBef>
                <a:spcPts val="0"/>
              </a:spcBef>
              <a:buNone/>
            </a:pPr>
            <a:r>
              <a:rPr lang="en" sz="1400">
                <a:solidFill>
                  <a:srgbClr val="FFFFFF"/>
                </a:solidFill>
              </a:rPr>
              <a:t>Franklin Roosevelt, 1884</a:t>
            </a:r>
          </a:p>
        </p:txBody>
      </p:sp>
      <p:pic>
        <p:nvPicPr>
          <p:cNvPr id="50" name="Shape 50"/>
          <p:cNvPicPr preferRelativeResize="0"/>
          <p:nvPr/>
        </p:nvPicPr>
        <p:blipFill>
          <a:blip r:embed="rId3">
            <a:alphaModFix/>
          </a:blip>
          <a:stretch>
            <a:fillRect/>
          </a:stretch>
        </p:blipFill>
        <p:spPr>
          <a:xfrm>
            <a:off x="3786193" y="0"/>
            <a:ext cx="4018359" cy="5143499"/>
          </a:xfrm>
          <a:prstGeom prst="rect">
            <a:avLst/>
          </a:prstGeom>
          <a:noFill/>
          <a:ln>
            <a:noFill/>
          </a:ln>
        </p:spPr>
      </p:pic>
      <p:sp>
        <p:nvSpPr>
          <p:cNvPr id="51" name="Shape 51"/>
          <p:cNvSpPr txBox="1"/>
          <p:nvPr>
            <p:ph type="title"/>
          </p:nvPr>
        </p:nvSpPr>
        <p:spPr>
          <a:xfrm>
            <a:off x="249850" y="352500"/>
            <a:ext cx="3211500" cy="3289500"/>
          </a:xfrm>
          <a:prstGeom prst="rect">
            <a:avLst/>
          </a:prstGeom>
        </p:spPr>
        <p:txBody>
          <a:bodyPr anchorCtr="0" anchor="b" bIns="91425" lIns="91425" rIns="91425" tIns="91425">
            <a:noAutofit/>
          </a:bodyPr>
          <a:lstStyle/>
          <a:p>
            <a:pPr lvl="0" rtl="0" algn="r">
              <a:lnSpc>
                <a:spcPct val="100000"/>
              </a:lnSpc>
              <a:spcBef>
                <a:spcPts val="0"/>
              </a:spcBef>
              <a:buNone/>
            </a:pPr>
            <a:r>
              <a:rPr lang="en" sz="4200">
                <a:solidFill>
                  <a:srgbClr val="FFFFFF"/>
                </a:solidFill>
              </a:rPr>
              <a:t>Who is this?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1000"/>
                                        <p:tgtEl>
                                          <p:spTgt spid="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Add “black” and “white”.</a:t>
            </a:r>
          </a:p>
        </p:txBody>
      </p:sp>
      <p:sp>
        <p:nvSpPr>
          <p:cNvPr id="298" name="Shape 298"/>
          <p:cNvSpPr txBox="1"/>
          <p:nvPr>
            <p:ph idx="1" type="body"/>
          </p:nvPr>
        </p:nvSpPr>
        <p:spPr>
          <a:xfrm>
            <a:off x="457200" y="3911568"/>
            <a:ext cx="8229600" cy="753900"/>
          </a:xfrm>
          <a:prstGeom prst="rect">
            <a:avLst/>
          </a:prstGeom>
        </p:spPr>
        <p:txBody>
          <a:bodyPr anchorCtr="0" anchor="t" bIns="91425" lIns="91425" rIns="91425" tIns="91425">
            <a:noAutofit/>
          </a:bodyPr>
          <a:lstStyle/>
          <a:p>
            <a:pPr lvl="0" rtl="0">
              <a:spcBef>
                <a:spcPts val="0"/>
              </a:spcBef>
              <a:buNone/>
            </a:pPr>
            <a:r>
              <a:rPr lang="en" sz="1800"/>
              <a:t>We’ve lost the contrast. We should be able to tell elements in our site apart even if it were in b&amp;w. Use a tone of black and white to ground the color choices you’ve made.</a:t>
            </a:r>
          </a:p>
        </p:txBody>
      </p:sp>
      <p:pic>
        <p:nvPicPr>
          <p:cNvPr id="299" name="Shape 299"/>
          <p:cNvPicPr preferRelativeResize="0"/>
          <p:nvPr/>
        </p:nvPicPr>
        <p:blipFill>
          <a:blip r:embed="rId3">
            <a:alphaModFix/>
          </a:blip>
          <a:stretch>
            <a:fillRect/>
          </a:stretch>
        </p:blipFill>
        <p:spPr>
          <a:xfrm>
            <a:off x="3038866" y="1315593"/>
            <a:ext cx="3496284" cy="2206106"/>
          </a:xfrm>
          <a:prstGeom prst="rect">
            <a:avLst/>
          </a:prstGeom>
          <a:noFill/>
          <a:ln>
            <a:noFill/>
          </a:ln>
        </p:spPr>
      </p:pic>
      <p:pic>
        <p:nvPicPr>
          <p:cNvPr id="300" name="Shape 300"/>
          <p:cNvPicPr preferRelativeResize="0"/>
          <p:nvPr/>
        </p:nvPicPr>
        <p:blipFill>
          <a:blip r:embed="rId4">
            <a:alphaModFix/>
          </a:blip>
          <a:stretch>
            <a:fillRect/>
          </a:stretch>
        </p:blipFill>
        <p:spPr>
          <a:xfrm>
            <a:off x="514862" y="1315584"/>
            <a:ext cx="1507331" cy="778668"/>
          </a:xfrm>
          <a:prstGeom prst="rect">
            <a:avLst/>
          </a:prstGeom>
          <a:noFill/>
          <a:ln>
            <a:noFill/>
          </a:ln>
        </p:spPr>
      </p:pic>
      <p:sp>
        <p:nvSpPr>
          <p:cNvPr id="301" name="Shape 301"/>
          <p:cNvSpPr txBox="1"/>
          <p:nvPr>
            <p:ph idx="1" type="body"/>
          </p:nvPr>
        </p:nvSpPr>
        <p:spPr>
          <a:xfrm>
            <a:off x="514875" y="2152331"/>
            <a:ext cx="2254800" cy="1378500"/>
          </a:xfrm>
          <a:prstGeom prst="rect">
            <a:avLst/>
          </a:prstGeom>
        </p:spPr>
        <p:txBody>
          <a:bodyPr anchorCtr="0" anchor="t" bIns="91425" lIns="91425" rIns="91425" tIns="91425">
            <a:noAutofit/>
          </a:bodyPr>
          <a:lstStyle/>
          <a:p>
            <a:pPr lvl="0" rtl="0">
              <a:spcBef>
                <a:spcPts val="0"/>
              </a:spcBef>
              <a:buNone/>
            </a:pPr>
            <a:r>
              <a:rPr lang="en" sz="1400"/>
              <a:t>Notice neither of these is pure! Mix in a touch of your other colors to get a not-quite black and a not-quite white.</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Add the “pop”!</a:t>
            </a:r>
          </a:p>
        </p:txBody>
      </p:sp>
      <p:sp>
        <p:nvSpPr>
          <p:cNvPr id="307" name="Shape 307"/>
          <p:cNvSpPr txBox="1"/>
          <p:nvPr>
            <p:ph idx="1" type="body"/>
          </p:nvPr>
        </p:nvSpPr>
        <p:spPr>
          <a:xfrm>
            <a:off x="457200" y="3911568"/>
            <a:ext cx="8229600" cy="753900"/>
          </a:xfrm>
          <a:prstGeom prst="rect">
            <a:avLst/>
          </a:prstGeom>
        </p:spPr>
        <p:txBody>
          <a:bodyPr anchorCtr="0" anchor="t" bIns="91425" lIns="91425" rIns="91425" tIns="91425">
            <a:noAutofit/>
          </a:bodyPr>
          <a:lstStyle/>
          <a:p>
            <a:pPr lvl="0" rtl="0">
              <a:spcBef>
                <a:spcPts val="0"/>
              </a:spcBef>
              <a:buNone/>
            </a:pPr>
            <a:r>
              <a:rPr lang="en" sz="1800"/>
              <a:t>Adding a fully-saturated bit of our original color back into our site allows our call-to-action to be clear.</a:t>
            </a:r>
          </a:p>
        </p:txBody>
      </p:sp>
      <p:sp>
        <p:nvSpPr>
          <p:cNvPr id="308" name="Shape 308"/>
          <p:cNvSpPr txBox="1"/>
          <p:nvPr>
            <p:ph idx="1" type="body"/>
          </p:nvPr>
        </p:nvSpPr>
        <p:spPr>
          <a:xfrm>
            <a:off x="514875" y="2152331"/>
            <a:ext cx="3249900" cy="1822200"/>
          </a:xfrm>
          <a:prstGeom prst="rect">
            <a:avLst/>
          </a:prstGeom>
        </p:spPr>
        <p:txBody>
          <a:bodyPr anchorCtr="0" anchor="t" bIns="91425" lIns="91425" rIns="91425" tIns="91425">
            <a:noAutofit/>
          </a:bodyPr>
          <a:lstStyle/>
          <a:p>
            <a:pPr lvl="0" rtl="0">
              <a:spcBef>
                <a:spcPts val="0"/>
              </a:spcBef>
              <a:buNone/>
            </a:pPr>
            <a:r>
              <a:rPr lang="en" sz="1400"/>
              <a:t>Notice that the circle in the header is a tint of the original orange. Using tints and shades for accents to provide just the right amount of contrast, and useful to have on hand for hover states.</a:t>
            </a:r>
          </a:p>
        </p:txBody>
      </p:sp>
      <p:pic>
        <p:nvPicPr>
          <p:cNvPr id="309" name="Shape 309"/>
          <p:cNvPicPr preferRelativeResize="0"/>
          <p:nvPr/>
        </p:nvPicPr>
        <p:blipFill>
          <a:blip r:embed="rId3">
            <a:alphaModFix/>
          </a:blip>
          <a:stretch>
            <a:fillRect/>
          </a:stretch>
        </p:blipFill>
        <p:spPr>
          <a:xfrm>
            <a:off x="3877075" y="1315593"/>
            <a:ext cx="3496274" cy="2192579"/>
          </a:xfrm>
          <a:prstGeom prst="rect">
            <a:avLst/>
          </a:prstGeom>
          <a:noFill/>
          <a:ln>
            <a:noFill/>
          </a:ln>
        </p:spPr>
      </p:pic>
      <p:pic>
        <p:nvPicPr>
          <p:cNvPr id="310" name="Shape 310"/>
          <p:cNvPicPr preferRelativeResize="0"/>
          <p:nvPr/>
        </p:nvPicPr>
        <p:blipFill>
          <a:blip r:embed="rId4">
            <a:alphaModFix/>
          </a:blip>
          <a:stretch>
            <a:fillRect/>
          </a:stretch>
        </p:blipFill>
        <p:spPr>
          <a:xfrm>
            <a:off x="514862" y="1315593"/>
            <a:ext cx="2264568" cy="7858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314" name="Shape 314"/>
        <p:cNvGrpSpPr/>
        <p:nvPr/>
      </p:nvGrpSpPr>
      <p:grpSpPr>
        <a:xfrm>
          <a:off x="0" y="0"/>
          <a:ext cx="0" cy="0"/>
          <a:chOff x="0" y="0"/>
          <a:chExt cx="0" cy="0"/>
        </a:xfrm>
      </p:grpSpPr>
      <p:sp>
        <p:nvSpPr>
          <p:cNvPr id="315" name="Shape 3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Turn off all color. Check the contrast.</a:t>
            </a:r>
          </a:p>
        </p:txBody>
      </p:sp>
      <p:sp>
        <p:nvSpPr>
          <p:cNvPr id="316" name="Shape 316"/>
          <p:cNvSpPr txBox="1"/>
          <p:nvPr>
            <p:ph idx="1" type="body"/>
          </p:nvPr>
        </p:nvSpPr>
        <p:spPr>
          <a:xfrm>
            <a:off x="457200" y="3911568"/>
            <a:ext cx="8229600" cy="1070100"/>
          </a:xfrm>
          <a:prstGeom prst="rect">
            <a:avLst/>
          </a:prstGeom>
        </p:spPr>
        <p:txBody>
          <a:bodyPr anchorCtr="0" anchor="t" bIns="91425" lIns="91425" rIns="91425" tIns="91425">
            <a:noAutofit/>
          </a:bodyPr>
          <a:lstStyle/>
          <a:p>
            <a:pPr lvl="0" rtl="0">
              <a:spcBef>
                <a:spcPts val="0"/>
              </a:spcBef>
              <a:buNone/>
            </a:pPr>
            <a:r>
              <a:rPr lang="en" sz="1800"/>
              <a:t>If we have the contrast appropriately balanced, we should still be able to see all the elements on our site even if the color is taken away.</a:t>
            </a:r>
          </a:p>
        </p:txBody>
      </p:sp>
      <p:pic>
        <p:nvPicPr>
          <p:cNvPr id="317" name="Shape 317"/>
          <p:cNvPicPr preferRelativeResize="0"/>
          <p:nvPr/>
        </p:nvPicPr>
        <p:blipFill>
          <a:blip r:embed="rId3">
            <a:alphaModFix/>
          </a:blip>
          <a:stretch>
            <a:fillRect/>
          </a:stretch>
        </p:blipFill>
        <p:spPr>
          <a:xfrm>
            <a:off x="2255433" y="1391109"/>
            <a:ext cx="3474858" cy="2192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21" name="Shape 321"/>
        <p:cNvGrpSpPr/>
        <p:nvPr/>
      </p:nvGrpSpPr>
      <p:grpSpPr>
        <a:xfrm>
          <a:off x="0" y="0"/>
          <a:ext cx="0" cy="0"/>
          <a:chOff x="0" y="0"/>
          <a:chExt cx="0" cy="0"/>
        </a:xfrm>
      </p:grpSpPr>
      <p:sp>
        <p:nvSpPr>
          <p:cNvPr id="322" name="Shape 322"/>
          <p:cNvSpPr txBox="1"/>
          <p:nvPr>
            <p:ph idx="1" type="body"/>
          </p:nvPr>
        </p:nvSpPr>
        <p:spPr>
          <a:xfrm>
            <a:off x="457200" y="3731737"/>
            <a:ext cx="8229600" cy="1249800"/>
          </a:xfrm>
          <a:prstGeom prst="rect">
            <a:avLst/>
          </a:prstGeom>
        </p:spPr>
        <p:txBody>
          <a:bodyPr anchorCtr="0" anchor="t" bIns="91425" lIns="91425" rIns="91425" tIns="91425">
            <a:noAutofit/>
          </a:bodyPr>
          <a:lstStyle/>
          <a:p>
            <a:pPr lvl="0" rtl="0" algn="ctr">
              <a:spcBef>
                <a:spcPts val="0"/>
              </a:spcBef>
              <a:buNone/>
            </a:pPr>
            <a:r>
              <a:rPr b="1" lang="en" sz="1800"/>
              <a:t>Creating a color palette involves paying attention to </a:t>
            </a:r>
            <a:r>
              <a:rPr b="1" i="1" lang="en" sz="1800"/>
              <a:t>relationships</a:t>
            </a:r>
            <a:r>
              <a:rPr b="1" lang="en" sz="1800"/>
              <a:t> between colors.</a:t>
            </a:r>
            <a:r>
              <a:rPr lang="en" sz="1800"/>
              <a:t> The ideal goal is a color scheme complex enough to be interesting, but simple enough to be maintainable, just like your website code.</a:t>
            </a:r>
          </a:p>
        </p:txBody>
      </p:sp>
      <p:pic>
        <p:nvPicPr>
          <p:cNvPr id="323" name="Shape 323"/>
          <p:cNvPicPr preferRelativeResize="0"/>
          <p:nvPr/>
        </p:nvPicPr>
        <p:blipFill>
          <a:blip r:embed="rId3">
            <a:alphaModFix/>
          </a:blip>
          <a:stretch>
            <a:fillRect/>
          </a:stretch>
        </p:blipFill>
        <p:spPr>
          <a:xfrm>
            <a:off x="1806175" y="241156"/>
            <a:ext cx="5379243" cy="34432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327" name="Shape 327"/>
        <p:cNvGrpSpPr/>
        <p:nvPr/>
      </p:nvGrpSpPr>
      <p:grpSpPr>
        <a:xfrm>
          <a:off x="0" y="0"/>
          <a:ext cx="0" cy="0"/>
          <a:chOff x="0" y="0"/>
          <a:chExt cx="0" cy="0"/>
        </a:xfrm>
      </p:grpSpPr>
      <p:sp>
        <p:nvSpPr>
          <p:cNvPr id="328" name="Shape 328"/>
          <p:cNvSpPr txBox="1"/>
          <p:nvPr>
            <p:ph idx="1" type="body"/>
          </p:nvPr>
        </p:nvSpPr>
        <p:spPr>
          <a:xfrm>
            <a:off x="457200" y="350700"/>
            <a:ext cx="8229600" cy="4575000"/>
          </a:xfrm>
          <a:prstGeom prst="rect">
            <a:avLst/>
          </a:prstGeom>
        </p:spPr>
        <p:txBody>
          <a:bodyPr anchorCtr="0" anchor="t" bIns="91425" lIns="91425" rIns="91425" tIns="91425">
            <a:noAutofit/>
          </a:bodyPr>
          <a:lstStyle/>
          <a:p>
            <a:pPr lvl="0" rtl="0">
              <a:spcBef>
                <a:spcPts val="0"/>
              </a:spcBef>
              <a:buNone/>
            </a:pPr>
            <a:r>
              <a:rPr i="1" lang="en" sz="2400">
                <a:solidFill>
                  <a:srgbClr val="000000"/>
                </a:solidFill>
              </a:rPr>
              <a:t>EXERCISE - ON YOUR OWN:</a:t>
            </a:r>
          </a:p>
          <a:p>
            <a:pPr lvl="0">
              <a:spcBef>
                <a:spcPts val="0"/>
              </a:spcBef>
              <a:buNone/>
            </a:pPr>
            <a:r>
              <a:t/>
            </a:r>
            <a:endParaRPr sz="2400">
              <a:solidFill>
                <a:srgbClr val="000000"/>
              </a:solidFill>
            </a:endParaRPr>
          </a:p>
          <a:p>
            <a:pPr lvl="0">
              <a:spcBef>
                <a:spcPts val="0"/>
              </a:spcBef>
              <a:buNone/>
            </a:pPr>
            <a:r>
              <a:rPr lang="en" sz="2400">
                <a:solidFill>
                  <a:srgbClr val="000000"/>
                </a:solidFill>
              </a:rPr>
              <a:t>Use </a:t>
            </a:r>
            <a:r>
              <a:rPr b="1" lang="en" sz="2400" u="sng">
                <a:solidFill>
                  <a:srgbClr val="000000"/>
                </a:solidFill>
                <a:hlinkClick r:id="rId3"/>
              </a:rPr>
              <a:t>color.adobe.com</a:t>
            </a:r>
            <a:r>
              <a:rPr lang="en" sz="2400">
                <a:solidFill>
                  <a:srgbClr val="000000"/>
                </a:solidFill>
              </a:rPr>
              <a:t> to create a color palette for a restaurant’s website. </a:t>
            </a:r>
          </a:p>
          <a:p>
            <a:pPr lvl="0">
              <a:spcBef>
                <a:spcPts val="0"/>
              </a:spcBef>
              <a:buNone/>
            </a:pPr>
            <a:r>
              <a:t/>
            </a:r>
            <a:endParaRPr sz="1800">
              <a:solidFill>
                <a:srgbClr val="000000"/>
              </a:solidFill>
            </a:endParaRPr>
          </a:p>
          <a:p>
            <a:pPr indent="-342900" lvl="0" marL="457200" rtl="0">
              <a:spcBef>
                <a:spcPts val="0"/>
              </a:spcBef>
              <a:buClr>
                <a:srgbClr val="000000"/>
              </a:buClr>
              <a:buSzPct val="100000"/>
            </a:pPr>
            <a:r>
              <a:rPr lang="en" sz="1800">
                <a:solidFill>
                  <a:srgbClr val="000000"/>
                </a:solidFill>
              </a:rPr>
              <a:t>Make sure you have a </a:t>
            </a:r>
            <a:r>
              <a:rPr i="1" lang="en" sz="1800">
                <a:solidFill>
                  <a:srgbClr val="000000"/>
                </a:solidFill>
              </a:rPr>
              <a:t>specific place OR food genre</a:t>
            </a:r>
            <a:r>
              <a:rPr lang="en" sz="1800">
                <a:solidFill>
                  <a:srgbClr val="000000"/>
                </a:solidFill>
              </a:rPr>
              <a:t> in mind.</a:t>
            </a:r>
            <a:br>
              <a:rPr lang="en" sz="1800">
                <a:solidFill>
                  <a:srgbClr val="000000"/>
                </a:solidFill>
              </a:rPr>
            </a:br>
          </a:p>
          <a:p>
            <a:pPr indent="-342900" lvl="0" marL="457200" rtl="0">
              <a:spcBef>
                <a:spcPts val="0"/>
              </a:spcBef>
              <a:buClr>
                <a:srgbClr val="000000"/>
              </a:buClr>
              <a:buSzPct val="100000"/>
            </a:pPr>
            <a:r>
              <a:rPr lang="en" sz="1800">
                <a:solidFill>
                  <a:srgbClr val="000000"/>
                </a:solidFill>
              </a:rPr>
              <a:t>Start with an image, a specific color, or just an idea.. But do make a starting choice.</a:t>
            </a:r>
            <a:br>
              <a:rPr lang="en" sz="1800">
                <a:solidFill>
                  <a:srgbClr val="000000"/>
                </a:solidFill>
              </a:rPr>
            </a:br>
          </a:p>
          <a:p>
            <a:pPr indent="-342900" lvl="0" marL="457200">
              <a:spcBef>
                <a:spcPts val="0"/>
              </a:spcBef>
              <a:buClr>
                <a:srgbClr val="000000"/>
              </a:buClr>
              <a:buSzPct val="100000"/>
            </a:pPr>
            <a:r>
              <a:rPr lang="en" sz="1800">
                <a:solidFill>
                  <a:srgbClr val="000000"/>
                </a:solidFill>
              </a:rPr>
              <a:t>When you’ve created something you think will work, discuss the success of your color palette with a neighbor.</a:t>
            </a:r>
          </a:p>
          <a:p>
            <a:pPr lvl="0" rtl="0">
              <a:spcBef>
                <a:spcPts val="0"/>
              </a:spcBef>
              <a:buNone/>
            </a:pPr>
            <a:r>
              <a:t/>
            </a:r>
            <a:endParaRPr sz="1800">
              <a:solidFill>
                <a:srgbClr val="000000"/>
              </a:solidFill>
            </a:endParaRPr>
          </a:p>
          <a:p>
            <a:pPr lvl="0">
              <a:spcBef>
                <a:spcPts val="0"/>
              </a:spcBef>
              <a:buNone/>
            </a:pPr>
            <a:r>
              <a:t/>
            </a:r>
            <a:endParaRPr sz="2400">
              <a:solidFill>
                <a:srgbClr val="000000"/>
              </a:solidFill>
            </a:endParaRPr>
          </a:p>
          <a:p>
            <a:pPr lvl="0">
              <a:spcBef>
                <a:spcPts val="0"/>
              </a:spcBef>
              <a:buNone/>
            </a:pPr>
            <a:r>
              <a:t/>
            </a:r>
            <a:endParaRPr sz="2400">
              <a:solidFill>
                <a:srgbClr val="000000"/>
              </a:solidFill>
            </a:endParaRPr>
          </a:p>
          <a:p>
            <a:pPr lv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Color Resources</a:t>
            </a:r>
          </a:p>
        </p:txBody>
      </p:sp>
      <p:sp>
        <p:nvSpPr>
          <p:cNvPr id="334" name="Shape 334"/>
          <p:cNvSpPr txBox="1"/>
          <p:nvPr>
            <p:ph idx="1" type="body"/>
          </p:nvPr>
        </p:nvSpPr>
        <p:spPr>
          <a:xfrm>
            <a:off x="457200" y="1200150"/>
            <a:ext cx="8229600" cy="3725700"/>
          </a:xfrm>
          <a:prstGeom prst="rect">
            <a:avLst/>
          </a:prstGeom>
        </p:spPr>
        <p:txBody>
          <a:bodyPr anchorCtr="0" anchor="t" bIns="91425" lIns="91425" rIns="91425" tIns="91425">
            <a:noAutofit/>
          </a:bodyPr>
          <a:lstStyle/>
          <a:p>
            <a:pPr lvl="0">
              <a:spcBef>
                <a:spcPts val="0"/>
              </a:spcBef>
              <a:buNone/>
            </a:pPr>
            <a:r>
              <a:rPr lang="en"/>
              <a:t>Firefox/Chrome Add-on</a:t>
            </a:r>
          </a:p>
          <a:p>
            <a:pPr lvl="0">
              <a:spcBef>
                <a:spcPts val="0"/>
              </a:spcBef>
              <a:buNone/>
            </a:pPr>
            <a:r>
              <a:rPr lang="en" sz="2400" u="sng">
                <a:solidFill>
                  <a:schemeClr val="hlink"/>
                </a:solidFill>
                <a:hlinkClick r:id="rId3"/>
              </a:rPr>
              <a:t>http://www.colorzilla.com/</a:t>
            </a:r>
          </a:p>
          <a:p>
            <a:pPr lvl="0">
              <a:spcBef>
                <a:spcPts val="0"/>
              </a:spcBef>
              <a:buNone/>
            </a:pPr>
            <a:r>
              <a:t/>
            </a:r>
            <a:endParaRPr sz="2400">
              <a:solidFill>
                <a:srgbClr val="FFFFFF"/>
              </a:solidFill>
            </a:endParaRPr>
          </a:p>
          <a:p>
            <a:pPr lvl="0">
              <a:spcBef>
                <a:spcPts val="0"/>
              </a:spcBef>
              <a:buClr>
                <a:schemeClr val="dk1"/>
              </a:buClr>
              <a:buSzPct val="45833"/>
              <a:buFont typeface="Arial"/>
              <a:buNone/>
            </a:pPr>
            <a:r>
              <a:rPr lang="en"/>
              <a:t>Color schemes</a:t>
            </a:r>
          </a:p>
          <a:p>
            <a:pPr lvl="0">
              <a:spcBef>
                <a:spcPts val="0"/>
              </a:spcBef>
              <a:buClr>
                <a:schemeClr val="dk1"/>
              </a:buClr>
              <a:buSzPct val="45833"/>
              <a:buFont typeface="Arial"/>
              <a:buNone/>
            </a:pPr>
            <a:r>
              <a:rPr lang="en" sz="2400" u="sng">
                <a:solidFill>
                  <a:schemeClr val="hlink"/>
                </a:solidFill>
                <a:hlinkClick r:id="rId4"/>
              </a:rPr>
              <a:t>http://www.colorhexa.com/</a:t>
            </a:r>
          </a:p>
          <a:p>
            <a:pPr lvl="0">
              <a:spcBef>
                <a:spcPts val="0"/>
              </a:spcBef>
              <a:buClr>
                <a:schemeClr val="dk1"/>
              </a:buClr>
              <a:buSzPct val="45833"/>
              <a:buFont typeface="Arial"/>
              <a:buNone/>
            </a:pPr>
            <a:r>
              <a:rPr lang="en" sz="2400" u="sng">
                <a:solidFill>
                  <a:schemeClr val="hlink"/>
                </a:solidFill>
                <a:hlinkClick r:id="rId5"/>
              </a:rPr>
              <a:t>https://coolors.co/</a:t>
            </a:r>
          </a:p>
          <a:p>
            <a:pPr lvl="0">
              <a:spcBef>
                <a:spcPts val="0"/>
              </a:spcBef>
              <a:buClr>
                <a:schemeClr val="dk1"/>
              </a:buClr>
              <a:buSzPct val="45833"/>
              <a:buFont typeface="Arial"/>
              <a:buNone/>
            </a:pPr>
            <a:r>
              <a:rPr lang="en" sz="2400" u="sng">
                <a:solidFill>
                  <a:schemeClr val="hlink"/>
                </a:solidFill>
                <a:hlinkClick r:id="rId6"/>
              </a:rPr>
              <a:t>https://color.adobe.com/create/color-wheel/</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Color Resources</a:t>
            </a:r>
          </a:p>
        </p:txBody>
      </p:sp>
      <p:sp>
        <p:nvSpPr>
          <p:cNvPr id="340" name="Shape 340"/>
          <p:cNvSpPr txBox="1"/>
          <p:nvPr>
            <p:ph idx="1" type="body"/>
          </p:nvPr>
        </p:nvSpPr>
        <p:spPr>
          <a:xfrm>
            <a:off x="457200" y="1200150"/>
            <a:ext cx="8229600" cy="3725700"/>
          </a:xfrm>
          <a:prstGeom prst="rect">
            <a:avLst/>
          </a:prstGeom>
        </p:spPr>
        <p:txBody>
          <a:bodyPr anchorCtr="0" anchor="t" bIns="91425" lIns="91425" rIns="91425" tIns="91425">
            <a:noAutofit/>
          </a:bodyPr>
          <a:lstStyle/>
          <a:p>
            <a:pPr lvl="0" rtl="0">
              <a:spcBef>
                <a:spcPts val="0"/>
              </a:spcBef>
              <a:buNone/>
            </a:pPr>
            <a:r>
              <a:rPr lang="en" sz="1800"/>
              <a:t>Design inspiration based on color</a:t>
            </a:r>
            <a:br>
              <a:rPr lang="en" sz="1800"/>
            </a:br>
            <a:r>
              <a:rPr lang="en" sz="1800"/>
              <a:t>(good for testing out whether your combination will work)</a:t>
            </a:r>
          </a:p>
          <a:p>
            <a:pPr lvl="0" rtl="0">
              <a:spcBef>
                <a:spcPts val="0"/>
              </a:spcBef>
              <a:buNone/>
            </a:pPr>
            <a:r>
              <a:rPr lang="en" sz="1800" u="sng">
                <a:solidFill>
                  <a:schemeClr val="hlink"/>
                </a:solidFill>
                <a:hlinkClick r:id="rId3"/>
              </a:rPr>
              <a:t>http://labs.tineye.com/multicolr/</a:t>
            </a:r>
          </a:p>
          <a:p>
            <a:pPr lvl="0" rtl="0">
              <a:spcBef>
                <a:spcPts val="0"/>
              </a:spcBef>
              <a:buNone/>
            </a:pPr>
            <a:r>
              <a:rPr lang="en" sz="1800" u="sng">
                <a:solidFill>
                  <a:schemeClr val="hlink"/>
                </a:solidFill>
                <a:hlinkClick r:id="rId4"/>
              </a:rPr>
              <a:t>http://designspiration.net/</a:t>
            </a:r>
          </a:p>
          <a:p>
            <a:pPr lvl="0" rtl="0">
              <a:spcBef>
                <a:spcPts val="0"/>
              </a:spcBef>
              <a:buNone/>
            </a:pPr>
            <a:r>
              <a:t/>
            </a:r>
            <a:endParaRPr sz="1800"/>
          </a:p>
          <a:p>
            <a:pPr lvl="0" rtl="0">
              <a:spcBef>
                <a:spcPts val="0"/>
              </a:spcBef>
              <a:buNone/>
            </a:pPr>
            <a:r>
              <a:rPr lang="en" sz="1800"/>
              <a:t>For finding just the right color</a:t>
            </a:r>
          </a:p>
          <a:p>
            <a:pPr lvl="0">
              <a:spcBef>
                <a:spcPts val="0"/>
              </a:spcBef>
              <a:buNone/>
            </a:pPr>
            <a:r>
              <a:rPr lang="en" sz="1800" u="sng">
                <a:solidFill>
                  <a:schemeClr val="hlink"/>
                </a:solidFill>
                <a:hlinkClick r:id="rId5"/>
              </a:rPr>
              <a:t>https://color.hailpixel.com/</a:t>
            </a:r>
          </a:p>
          <a:p>
            <a:pPr lvl="0">
              <a:spcBef>
                <a:spcPts val="0"/>
              </a:spcBef>
              <a:buNone/>
            </a:pPr>
            <a:r>
              <a:t/>
            </a:r>
            <a:endParaRPr sz="1800">
              <a:solidFill>
                <a:srgbClr val="FFFFFF"/>
              </a:solidFill>
            </a:endParaRPr>
          </a:p>
          <a:p>
            <a:pPr lvl="0" rtl="0">
              <a:spcBef>
                <a:spcPts val="0"/>
              </a:spcBef>
              <a:buNone/>
            </a:pPr>
            <a:r>
              <a:rPr lang="en" sz="1800"/>
              <a:t>RGB / Hex Color Converter</a:t>
            </a:r>
          </a:p>
          <a:p>
            <a:pPr lvl="0">
              <a:spcBef>
                <a:spcPts val="0"/>
              </a:spcBef>
              <a:buNone/>
            </a:pPr>
            <a:r>
              <a:rPr lang="en" sz="1800" u="sng">
                <a:solidFill>
                  <a:schemeClr val="hlink"/>
                </a:solidFill>
                <a:hlinkClick r:id="rId6"/>
              </a:rPr>
              <a:t>http://hex.colorrrs.com/</a:t>
            </a:r>
          </a:p>
          <a:p>
            <a:pPr lvl="0" rtl="0">
              <a:spcBef>
                <a:spcPts val="0"/>
              </a:spcBef>
              <a:buNone/>
            </a:pPr>
            <a:r>
              <a:t/>
            </a:r>
            <a:endParaRPr sz="1800"/>
          </a:p>
        </p:txBody>
      </p:sp>
      <p:pic>
        <p:nvPicPr>
          <p:cNvPr id="341" name="Shape 341"/>
          <p:cNvPicPr preferRelativeResize="0"/>
          <p:nvPr/>
        </p:nvPicPr>
        <p:blipFill>
          <a:blip r:embed="rId7">
            <a:alphaModFix/>
          </a:blip>
          <a:stretch>
            <a:fillRect/>
          </a:stretch>
        </p:blipFill>
        <p:spPr>
          <a:xfrm>
            <a:off x="5829300" y="2040600"/>
            <a:ext cx="2857500"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Shape 57"/>
          <p:cNvSpPr/>
          <p:nvPr/>
        </p:nvSpPr>
        <p:spPr>
          <a:xfrm>
            <a:off x="971150" y="0"/>
            <a:ext cx="7313700" cy="1321800"/>
          </a:xfrm>
          <a:prstGeom prst="rect">
            <a:avLst/>
          </a:prstGeom>
          <a:solidFill>
            <a:srgbClr val="EAD1DC"/>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ph type="title"/>
          </p:nvPr>
        </p:nvSpPr>
        <p:spPr>
          <a:xfrm>
            <a:off x="1428325" y="38100"/>
            <a:ext cx="6676500" cy="1164900"/>
          </a:xfrm>
          <a:prstGeom prst="rect">
            <a:avLst/>
          </a:prstGeom>
        </p:spPr>
        <p:txBody>
          <a:bodyPr anchorCtr="0" anchor="b" bIns="91425" lIns="91425" rIns="91425" tIns="91425">
            <a:noAutofit/>
          </a:bodyPr>
          <a:lstStyle/>
          <a:p>
            <a:pPr lvl="0" rtl="0">
              <a:spcBef>
                <a:spcPts val="0"/>
              </a:spcBef>
              <a:buNone/>
            </a:pPr>
            <a:r>
              <a:rPr lang="en">
                <a:solidFill>
                  <a:srgbClr val="000000"/>
                </a:solidFill>
              </a:rPr>
              <a:t>When did pink become a color meaning “girl”?</a:t>
            </a:r>
          </a:p>
        </p:txBody>
      </p:sp>
      <p:sp>
        <p:nvSpPr>
          <p:cNvPr id="59" name="Shape 59"/>
          <p:cNvSpPr txBox="1"/>
          <p:nvPr>
            <p:ph idx="1" type="body"/>
          </p:nvPr>
        </p:nvSpPr>
        <p:spPr>
          <a:xfrm>
            <a:off x="1428325" y="936225"/>
            <a:ext cx="6856500" cy="354900"/>
          </a:xfrm>
          <a:prstGeom prst="rect">
            <a:avLst/>
          </a:prstGeom>
        </p:spPr>
        <p:txBody>
          <a:bodyPr anchorCtr="0" anchor="t" bIns="91425" lIns="91425" rIns="91425" tIns="91425">
            <a:noAutofit/>
          </a:bodyPr>
          <a:lstStyle/>
          <a:p>
            <a:pPr lvl="0">
              <a:spcBef>
                <a:spcPts val="0"/>
              </a:spcBef>
              <a:buNone/>
            </a:pPr>
            <a:r>
              <a:rPr lang="en" sz="1200" u="sng">
                <a:solidFill>
                  <a:schemeClr val="hlink"/>
                </a:solidFill>
                <a:hlinkClick r:id="rId4"/>
              </a:rPr>
              <a:t>http://www.smithsonianmag.com/arts-culture/when-did-girls-start-wearing-pink-1370097/?all&amp;no-ist</a:t>
            </a:r>
          </a:p>
          <a:p>
            <a:pPr lvl="0">
              <a:spcBef>
                <a:spcPts val="0"/>
              </a:spcBef>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63" name="Shape 63"/>
        <p:cNvGrpSpPr/>
        <p:nvPr/>
      </p:nvGrpSpPr>
      <p:grpSpPr>
        <a:xfrm>
          <a:off x="0" y="0"/>
          <a:ext cx="0" cy="0"/>
          <a:chOff x="0" y="0"/>
          <a:chExt cx="0" cy="0"/>
        </a:xfrm>
      </p:grpSpPr>
      <p:sp>
        <p:nvSpPr>
          <p:cNvPr id="64" name="Shape 64"/>
          <p:cNvSpPr txBox="1"/>
          <p:nvPr>
            <p:ph idx="1" type="body"/>
          </p:nvPr>
        </p:nvSpPr>
        <p:spPr>
          <a:xfrm>
            <a:off x="457200" y="350700"/>
            <a:ext cx="8229600" cy="4492500"/>
          </a:xfrm>
          <a:prstGeom prst="rect">
            <a:avLst/>
          </a:prstGeom>
        </p:spPr>
        <p:txBody>
          <a:bodyPr anchorCtr="0" anchor="t" bIns="91425" lIns="91425" rIns="91425" tIns="91425">
            <a:noAutofit/>
          </a:bodyPr>
          <a:lstStyle/>
          <a:p>
            <a:pPr lvl="0" rtl="0">
              <a:spcBef>
                <a:spcPts val="0"/>
              </a:spcBef>
              <a:buNone/>
            </a:pPr>
            <a:r>
              <a:rPr i="1" lang="en">
                <a:solidFill>
                  <a:srgbClr val="FFFFFF"/>
                </a:solidFill>
              </a:rPr>
              <a:t>EXERCISE - IN PAIRS - 2 MINUTES:</a:t>
            </a:r>
          </a:p>
          <a:p>
            <a:pPr lvl="0" rtl="0">
              <a:spcBef>
                <a:spcPts val="0"/>
              </a:spcBef>
              <a:buNone/>
            </a:pPr>
            <a:r>
              <a:t/>
            </a:r>
            <a:endParaRPr>
              <a:solidFill>
                <a:srgbClr val="FFFFFF"/>
              </a:solidFill>
            </a:endParaRPr>
          </a:p>
          <a:p>
            <a:pPr lvl="0">
              <a:spcBef>
                <a:spcPts val="0"/>
              </a:spcBef>
              <a:buNone/>
            </a:pPr>
            <a:r>
              <a:rPr b="1" lang="en" sz="2400">
                <a:solidFill>
                  <a:srgbClr val="FFFFFF"/>
                </a:solidFill>
              </a:rPr>
              <a:t>Person #1</a:t>
            </a:r>
            <a:r>
              <a:rPr lang="en" sz="2400">
                <a:solidFill>
                  <a:srgbClr val="FFFFFF"/>
                </a:solidFill>
              </a:rPr>
              <a:t> - </a:t>
            </a:r>
            <a:r>
              <a:rPr lang="en" sz="2400">
                <a:solidFill>
                  <a:schemeClr val="lt1"/>
                </a:solidFill>
              </a:rPr>
              <a:t> Close your eyes. </a:t>
            </a:r>
            <a:r>
              <a:rPr lang="en" sz="2400">
                <a:solidFill>
                  <a:srgbClr val="FFFFFF"/>
                </a:solidFill>
              </a:rPr>
              <a:t>Please pretend to be blind from birth for a moment. Remember, you don’t know what the world looks like through eyes.</a:t>
            </a:r>
          </a:p>
          <a:p>
            <a:pPr lvl="0">
              <a:spcBef>
                <a:spcPts val="0"/>
              </a:spcBef>
              <a:buNone/>
            </a:pPr>
            <a:r>
              <a:t/>
            </a:r>
            <a:endParaRPr sz="2400">
              <a:solidFill>
                <a:srgbClr val="FFFFFF"/>
              </a:solidFill>
            </a:endParaRPr>
          </a:p>
          <a:p>
            <a:pPr lvl="0" rtl="0">
              <a:spcBef>
                <a:spcPts val="0"/>
              </a:spcBef>
              <a:buNone/>
            </a:pPr>
            <a:r>
              <a:rPr b="1" lang="en" sz="2400">
                <a:solidFill>
                  <a:schemeClr val="lt1"/>
                </a:solidFill>
              </a:rPr>
              <a:t>Person #2</a:t>
            </a:r>
            <a:r>
              <a:rPr lang="en" sz="2400">
                <a:solidFill>
                  <a:schemeClr val="lt1"/>
                </a:solidFill>
              </a:rPr>
              <a:t> - Pick your favorite color - NOT BLACK. </a:t>
            </a:r>
            <a:br>
              <a:rPr lang="en" sz="2400">
                <a:solidFill>
                  <a:schemeClr val="lt1"/>
                </a:solidFill>
              </a:rPr>
            </a:br>
            <a:r>
              <a:rPr lang="en" sz="2400">
                <a:solidFill>
                  <a:schemeClr val="lt1"/>
                </a:solidFill>
              </a:rPr>
              <a:t>Now describe that color to your “blind” friend.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1981200" y="0"/>
            <a:ext cx="5143500" cy="5143500"/>
          </a:xfrm>
          <a:prstGeom prst="rect">
            <a:avLst/>
          </a:prstGeom>
          <a:noFill/>
          <a:ln>
            <a:noFill/>
          </a:ln>
        </p:spPr>
      </p:pic>
      <p:sp>
        <p:nvSpPr>
          <p:cNvPr id="70" name="Shape 70"/>
          <p:cNvSpPr txBox="1"/>
          <p:nvPr>
            <p:ph type="ctrTitle"/>
          </p:nvPr>
        </p:nvSpPr>
        <p:spPr>
          <a:xfrm>
            <a:off x="2453575" y="1131018"/>
            <a:ext cx="4160400" cy="3412200"/>
          </a:xfrm>
          <a:prstGeom prst="rect">
            <a:avLst/>
          </a:prstGeom>
        </p:spPr>
        <p:txBody>
          <a:bodyPr anchorCtr="0" anchor="b" bIns="91425" lIns="91425" rIns="91425" tIns="91425">
            <a:noAutofit/>
          </a:bodyPr>
          <a:lstStyle/>
          <a:p>
            <a:pPr lvl="0">
              <a:lnSpc>
                <a:spcPct val="115000"/>
              </a:lnSpc>
              <a:spcBef>
                <a:spcPts val="2200"/>
              </a:spcBef>
              <a:buClr>
                <a:schemeClr val="dk1"/>
              </a:buClr>
              <a:buSzPct val="26190"/>
              <a:buFont typeface="Arial"/>
              <a:buNone/>
            </a:pPr>
            <a:r>
              <a:rPr lang="en" sz="4200">
                <a:solidFill>
                  <a:srgbClr val="282828"/>
                </a:solidFill>
                <a:latin typeface="Georgia"/>
                <a:ea typeface="Georgia"/>
                <a:cs typeface="Georgia"/>
                <a:sym typeface="Georgia"/>
              </a:rPr>
              <a:t>How do </a:t>
            </a:r>
            <a:br>
              <a:rPr lang="en" sz="4200">
                <a:solidFill>
                  <a:srgbClr val="282828"/>
                </a:solidFill>
                <a:latin typeface="Georgia"/>
                <a:ea typeface="Georgia"/>
                <a:cs typeface="Georgia"/>
                <a:sym typeface="Georgia"/>
              </a:rPr>
            </a:br>
            <a:r>
              <a:rPr lang="en" sz="4200">
                <a:solidFill>
                  <a:srgbClr val="282828"/>
                </a:solidFill>
                <a:latin typeface="Georgia"/>
                <a:ea typeface="Georgia"/>
                <a:cs typeface="Georgia"/>
                <a:sym typeface="Georgia"/>
              </a:rPr>
              <a:t>we classify colors?</a:t>
            </a:r>
          </a:p>
          <a:p>
            <a:pPr lvl="0" rtl="0">
              <a:spcBef>
                <a:spcPts val="0"/>
              </a:spcBef>
              <a:buNone/>
            </a:pPr>
            <a:r>
              <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457199" y="-1"/>
            <a:ext cx="8254104"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2262082" y="0"/>
            <a:ext cx="6881918" cy="5143499"/>
          </a:xfrm>
          <a:prstGeom prst="rect">
            <a:avLst/>
          </a:prstGeom>
          <a:noFill/>
          <a:ln>
            <a:noFill/>
          </a:ln>
        </p:spPr>
      </p:pic>
      <p:sp>
        <p:nvSpPr>
          <p:cNvPr id="81" name="Shape 81"/>
          <p:cNvSpPr txBox="1"/>
          <p:nvPr>
            <p:ph type="title"/>
          </p:nvPr>
        </p:nvSpPr>
        <p:spPr>
          <a:xfrm>
            <a:off x="457200" y="3989541"/>
            <a:ext cx="8229600" cy="857400"/>
          </a:xfrm>
          <a:prstGeom prst="rect">
            <a:avLst/>
          </a:prstGeom>
        </p:spPr>
        <p:txBody>
          <a:bodyPr anchorCtr="0" anchor="b" bIns="91425" lIns="91425" rIns="91425" tIns="91425">
            <a:noAutofit/>
          </a:bodyPr>
          <a:lstStyle/>
          <a:p>
            <a:pPr lvl="0">
              <a:spcBef>
                <a:spcPts val="0"/>
              </a:spcBef>
              <a:buNone/>
            </a:pPr>
            <a:r>
              <a:rPr lang="en"/>
              <a:t>Pantone (PMS)</a:t>
            </a:r>
          </a:p>
        </p:txBody>
      </p:sp>
      <p:sp>
        <p:nvSpPr>
          <p:cNvPr id="82" name="Shape 82"/>
          <p:cNvSpPr txBox="1"/>
          <p:nvPr/>
        </p:nvSpPr>
        <p:spPr>
          <a:xfrm>
            <a:off x="457200" y="4673062"/>
            <a:ext cx="8686800" cy="485400"/>
          </a:xfrm>
          <a:prstGeom prst="rect">
            <a:avLst/>
          </a:prstGeom>
          <a:noFill/>
          <a:ln>
            <a:noFill/>
          </a:ln>
        </p:spPr>
        <p:txBody>
          <a:bodyPr anchorCtr="0" anchor="ctr" bIns="91425" lIns="91425" rIns="91425" tIns="91425">
            <a:noAutofit/>
          </a:bodyPr>
          <a:lstStyle/>
          <a:p>
            <a:pPr lvl="0">
              <a:spcBef>
                <a:spcPts val="0"/>
              </a:spcBef>
              <a:buNone/>
            </a:pPr>
            <a:r>
              <a:rPr lang="en" u="sng">
                <a:solidFill>
                  <a:schemeClr val="hlink"/>
                </a:solidFill>
                <a:hlinkClick r:id="rId4"/>
              </a:rPr>
              <a:t>https://www.fastcodesign.com/3050240/how-pantone-became-the-definitive-language-of-color</a:t>
            </a: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